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</p:sldMasterIdLst>
  <p:notesMasterIdLst>
    <p:notesMasterId r:id="rId3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003" y="-6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o Pezzi" userId="f3766396-dbdb-4df0-944b-afe3e6682edf" providerId="ADAL" clId="{C832E725-5700-44D4-98A7-971D154B1ABA}"/>
    <pc:docChg chg="custSel modSld">
      <pc:chgData name="Stefano Pezzi" userId="f3766396-dbdb-4df0-944b-afe3e6682edf" providerId="ADAL" clId="{C832E725-5700-44D4-98A7-971D154B1ABA}" dt="2025-05-30T17:20:19.816" v="4" actId="27636"/>
      <pc:docMkLst>
        <pc:docMk/>
      </pc:docMkLst>
      <pc:sldChg chg="modSp mod">
        <pc:chgData name="Stefano Pezzi" userId="f3766396-dbdb-4df0-944b-afe3e6682edf" providerId="ADAL" clId="{C832E725-5700-44D4-98A7-971D154B1ABA}" dt="2025-05-30T17:20:19.816" v="4" actId="27636"/>
        <pc:sldMkLst>
          <pc:docMk/>
          <pc:sldMk cId="0" sldId="256"/>
        </pc:sldMkLst>
        <pc:spChg chg="mod">
          <ac:chgData name="Stefano Pezzi" userId="f3766396-dbdb-4df0-944b-afe3e6682edf" providerId="ADAL" clId="{C832E725-5700-44D4-98A7-971D154B1ABA}" dt="2025-05-30T17:20:19.816" v="4" actId="27636"/>
          <ac:spMkLst>
            <pc:docMk/>
            <pc:sldMk cId="0" sldId="256"/>
            <ac:spMk id="4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it-IT" sz="1800" b="0" u="none" strike="noStrike">
                <a:solidFill>
                  <a:schemeClr val="dk1"/>
                </a:solidFill>
                <a:uFillTx/>
                <a:latin typeface="Calibri"/>
              </a:rPr>
              <a:t>Fai clic per spostare la diapositiva</a:t>
            </a: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it-IT" sz="2000" b="0" u="none" strike="noStrike">
                <a:solidFill>
                  <a:srgbClr val="000000"/>
                </a:solidFill>
                <a:uFillTx/>
                <a:latin typeface="Arial"/>
              </a:rPr>
              <a:t>Fai clic per modificare il formato delle note</a:t>
            </a:r>
          </a:p>
        </p:txBody>
      </p:sp>
      <p:sp>
        <p:nvSpPr>
          <p:cNvPr id="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it-IT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7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it-IT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it-IT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8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it-IT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9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it-IT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463720C-C5C4-4526-9171-2701BB733DCB}" type="slidenum">
              <a:rPr lang="it-IT" sz="1400" b="0" u="none" strike="noStrike">
                <a:solidFill>
                  <a:srgbClr val="000000"/>
                </a:solidFill>
                <a:uFillTx/>
                <a:latin typeface="Times New Roman"/>
              </a:rPr>
              <a:t>‹N›</a:t>
            </a:fld>
            <a:endParaRPr lang="it-IT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sldNum" idx="10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896431E-2E24-4A1F-A652-D9DD58934EA2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13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Avere l’ok a poter vendere il materiale presso i mercatopoli. Io te l’ho detto. </a:t>
            </a:r>
            <a:endParaRPr lang="it-IT" sz="1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6" name="PlaceHolder 3"/>
          <p:cNvSpPr>
            <a:spLocks noGrp="1"/>
          </p:cNvSpPr>
          <p:nvPr>
            <p:ph type="sldNum" idx="19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666C50F-6EEC-41A7-BD20-3F5C5332369B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28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 type="sldNum" idx="11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4A3E50B-FCB1-4FA2-A0F6-DC99B5939574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14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7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lang="it-IT" sz="2000" b="0" u="none" strike="noStrike">
                <a:solidFill>
                  <a:srgbClr val="000000"/>
                </a:solidFill>
                <a:uFillTx/>
                <a:latin typeface="Arial"/>
              </a:rPr>
              <a:t>Descrizione:</a:t>
            </a:r>
          </a:p>
          <a:p>
            <a:pPr marL="216000" indent="0" defTabSz="882360">
              <a:lnSpc>
                <a:spcPct val="100000"/>
              </a:lnSpc>
              <a:buNone/>
            </a:pPr>
            <a:r>
              <a:rPr lang="it-IT" sz="2000" b="0" u="none" strike="noStrike">
                <a:solidFill>
                  <a:srgbClr val="000000"/>
                </a:solidFill>
                <a:uFillTx/>
                <a:latin typeface="Arial"/>
              </a:rPr>
              <a:t>E' un servizio basato sulla prevenzione del rifiuto nei centri di raccolta comunali. Tale recupero di Beni è permesso grazie all'accordo tra CAUTO e la Municipalizzata di riferimento ed è agito tramite il posizionamento di un container o di un edificio chiuso, chiaramente identificato all'interno del CDR e stralciato dall'area "rifiuti" dello stesso. I beni recuperati grazie al conferimento da parte del cittadino diventano proprietà di CAUTO e vengono cerniti, puliti, in casi smaltiti presso la sede CAUTO. Tali beni vengono poi rivenduti presso Spigolandia.</a:t>
            </a:r>
          </a:p>
          <a:p>
            <a:pPr marL="216000" indent="0" defTabSz="88236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 type="sldNum" idx="12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6DB55AD-9A69-4D06-94DA-6A7DB610781E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17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lang="it-IT" sz="2000" b="0" u="none" strike="noStrike">
                <a:solidFill>
                  <a:srgbClr val="000000"/>
                </a:solidFill>
                <a:uFillTx/>
                <a:latin typeface="Arial"/>
              </a:rPr>
              <a:t>Descrizione:</a:t>
            </a:r>
          </a:p>
          <a:p>
            <a:pPr marL="216000" indent="0" defTabSz="882360">
              <a:lnSpc>
                <a:spcPct val="100000"/>
              </a:lnSpc>
              <a:buNone/>
            </a:pPr>
            <a:r>
              <a:rPr lang="it-IT" sz="2000" b="0" u="none" strike="noStrike">
                <a:solidFill>
                  <a:srgbClr val="000000"/>
                </a:solidFill>
                <a:uFillTx/>
                <a:latin typeface="Arial"/>
              </a:rPr>
              <a:t>E' un servizio basato sulla prevenzione del rifiuto nei centri di raccolta comunali. Tale recupero di Beni è permesso grazie all'accordo tra CAUTO e la Municipalizzata di riferimento ed è agito tramite il posizionamento di un container o di un edificio chiuso, chiaramente identificato all'interno del CDR e stralciato dall'area "rifiuti" dello stesso. I beni recuperati grazie al conferimento da parte del cittadino diventano proprietà di CAUTO e vengono cerniti, puliti, in casi smaltiti presso la sede CAUTO. Tali beni vengono poi rivenduti presso Spigolandia.</a:t>
            </a:r>
          </a:p>
          <a:p>
            <a:pPr marL="216000" indent="0" defTabSz="88236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sldNum" idx="13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44B4591-2713-4FD1-95D9-19F5EFE742FF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18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 type="sldNum" idx="14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ACA8387-2713-4505-B587-5D34E99F37E5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19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16000" indent="0">
              <a:lnSpc>
                <a:spcPct val="100000"/>
              </a:lnSpc>
              <a:buNone/>
            </a:pPr>
            <a:r>
              <a:rPr lang="it-IT" sz="2000" b="0" u="none" strike="noStrike">
                <a:solidFill>
                  <a:srgbClr val="000000"/>
                </a:solidFill>
                <a:uFillTx/>
                <a:latin typeface="Arial"/>
              </a:rPr>
              <a:t>Descrizione:</a:t>
            </a:r>
          </a:p>
          <a:p>
            <a:pPr marL="216000" indent="0" defTabSz="882360">
              <a:lnSpc>
                <a:spcPct val="100000"/>
              </a:lnSpc>
              <a:buNone/>
            </a:pPr>
            <a:r>
              <a:rPr lang="it-IT" sz="2000" b="0" u="none" strike="noStrike">
                <a:solidFill>
                  <a:srgbClr val="000000"/>
                </a:solidFill>
                <a:uFillTx/>
                <a:latin typeface="Arial"/>
              </a:rPr>
              <a:t>E' un servizio basato sulla prevenzione del rifiuto nei centri di raccolta comunali. Tale recupero di Beni è permesso grazie all'accordo tra CAUTO e la Municipalizzata di riferimento ed è agito tramite il posizionamento di un container o di un edificio chiuso, chiaramente identificato all'interno del CDR e stralciato dall'area "rifiuti" dello stesso. I beni recuperati grazie al conferimento da parte del cittadino diventano proprietà di CAUTO e vengono cerniti, puliti, in casi smaltiti presso la sede CAUTO. Tali beni vengono poi rivenduti presso Spigolandia.</a:t>
            </a:r>
          </a:p>
          <a:p>
            <a:pPr marL="216000" indent="0" defTabSz="882360">
              <a:lnSpc>
                <a:spcPct val="100000"/>
              </a:lnSpc>
              <a:buNone/>
            </a:pP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sldNum" idx="15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DF165D5-3757-4A66-A251-77AF1F681EB5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20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86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Avere l’ok a poter vendere il materiale presso i mercatopoli. Io te l’ho detto. </a:t>
            </a:r>
            <a:endParaRPr lang="it-IT" sz="1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 type="sldNum" idx="16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D1CB4C2-31DF-4781-92F1-8D18CAA4F0D9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25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89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Avere l’ok a poter vendere il materiale presso i mercatopoli. Io te l’ho detto. </a:t>
            </a:r>
            <a:endParaRPr lang="it-IT" sz="1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 type="sldNum" idx="17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2B63B65-FF64-4271-A09F-252890C040EC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26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80" y="1241280"/>
            <a:ext cx="5952600" cy="3349440"/>
          </a:xfrm>
          <a:prstGeom prst="rect">
            <a:avLst/>
          </a:prstGeom>
          <a:ln w="0">
            <a:noFill/>
          </a:ln>
        </p:spPr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800" cy="3908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Avere l’ok a poter vendere il materiale presso i mercatopoli. Io te l’ho detto. </a:t>
            </a:r>
            <a:endParaRPr lang="it-IT" sz="1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sldNum" idx="18"/>
          </p:nvPr>
        </p:nvSpPr>
        <p:spPr>
          <a:xfrm>
            <a:off x="3850560" y="9428760"/>
            <a:ext cx="2945160" cy="49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39BC95E-7185-4E86-B341-FE68DA3C5B1D}" type="slidenum">
              <a:rPr lang="it-IT" sz="1200" b="0" u="none" strike="noStrike">
                <a:solidFill>
                  <a:schemeClr val="dk1"/>
                </a:solidFill>
                <a:uFillTx/>
                <a:latin typeface="+mn-lt"/>
                <a:ea typeface="+mn-ea"/>
              </a:rPr>
              <a:t>27</a:t>
            </a:fld>
            <a:endParaRPr lang="it-IT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u="none" strike="noStrike">
              <a:solidFill>
                <a:schemeClr val="dk1"/>
              </a:solidFill>
              <a:uFillTx/>
              <a:latin typeface="BR Hendrix Ligh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2093BAC-7061-40DC-9B58-A8B5B2D92754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31D089A-258B-4C52-A064-AEF0CA8A49FB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it-IT" sz="6000" b="1" u="none" strike="noStrike">
                <a:solidFill>
                  <a:srgbClr val="008852"/>
                </a:solidFill>
                <a:uFillTx/>
                <a:latin typeface="Trim Poster Regular"/>
              </a:rPr>
              <a:t>Fare clic per modificare lo stile del titolo</a:t>
            </a:r>
            <a:endParaRPr lang="it-IT" sz="60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u="none" strike="noStrike">
                <a:solidFill>
                  <a:schemeClr val="dk1"/>
                </a:solidFill>
                <a:uFillTx/>
                <a:latin typeface="BR Hendrix Light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Fare clic per modificare lo stile del titolo</a:t>
            </a:r>
            <a:endParaRPr lang="it-IT" sz="44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it-IT" sz="2800" b="0" u="none" strike="noStrike">
                <a:solidFill>
                  <a:schemeClr val="dk1"/>
                </a:solidFill>
                <a:uFillTx/>
                <a:latin typeface="BR Hendrix Light"/>
              </a:rPr>
              <a:t>Modifica gli stili del testo dello schema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400" b="0" u="none" strike="noStrike">
                <a:solidFill>
                  <a:schemeClr val="dk1"/>
                </a:solidFill>
                <a:uFillTx/>
                <a:latin typeface="BR Hendrix Light"/>
              </a:rPr>
              <a:t>Secondo livello</a:t>
            </a: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Terzo livello</a:t>
            </a: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Quarto livello</a:t>
            </a: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it-IT" sz="6000" b="1" u="none" strike="noStrike">
                <a:solidFill>
                  <a:srgbClr val="008852"/>
                </a:solidFill>
                <a:uFillTx/>
                <a:latin typeface="Trim Poster Regular"/>
              </a:rPr>
              <a:t>Fare clic per modificare lo stile del titolo</a:t>
            </a:r>
            <a:endParaRPr lang="it-IT" sz="60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it-IT" sz="2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BR Hendrix Light"/>
              </a:rPr>
              <a:t>Modifica gli stili del testo dello schema</a:t>
            </a:r>
            <a:endParaRPr lang="it-IT" sz="2400" b="0" u="none" strike="noStrike">
              <a:solidFill>
                <a:schemeClr val="dk1"/>
              </a:solidFill>
              <a:uFillTx/>
              <a:latin typeface="BR Hendrix Ligh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Fare clic per modificare lo stile del titolo</a:t>
            </a:r>
            <a:endParaRPr lang="it-IT" sz="44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800" b="0" u="none" strike="noStrike">
                <a:solidFill>
                  <a:schemeClr val="dk1"/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Calibri"/>
              </a:rPr>
              <a:t> </a:t>
            </a:r>
            <a:endParaRPr lang="it-IT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ctr">
              <a:buNone/>
              <a:defRPr lang="it-IT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800" b="0" u="none" strike="noStrike">
                <a:solidFill>
                  <a:schemeClr val="dk1"/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B15F3A4F-7E7E-4F6B-AC4E-BF97654ED254}" type="slidenum">
              <a:rPr lang="it-IT" sz="1800" b="0" u="none" strike="noStrike">
                <a:solidFill>
                  <a:schemeClr val="dk1"/>
                </a:solidFill>
                <a:uFillTx/>
                <a:latin typeface="Calibri"/>
              </a:rPr>
              <a:t>‹N›</a:t>
            </a:fld>
            <a:endParaRPr lang="it-IT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u="none" strike="noStrike">
                <a:solidFill>
                  <a:schemeClr val="dk1"/>
                </a:solidFill>
                <a:uFillTx/>
                <a:latin typeface="BR Hendrix Light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Calibri"/>
              </a:rPr>
              <a:t>Fai clic per modificare il formato del testo del titolo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u="none" strike="noStrike">
                <a:solidFill>
                  <a:schemeClr val="dk1"/>
                </a:solidFill>
                <a:uFillTx/>
                <a:latin typeface="BR Hendrix Light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it-IT" sz="3200" b="1" u="none" strike="noStrike">
                <a:solidFill>
                  <a:srgbClr val="008852"/>
                </a:solidFill>
                <a:uFillTx/>
                <a:latin typeface="Trim Poster Regular"/>
              </a:rPr>
              <a:t>Fare clic per modificare lo stile del titolo</a:t>
            </a:r>
            <a:endParaRPr lang="it-IT" sz="32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u="none" strike="noStrike">
                <a:solidFill>
                  <a:schemeClr val="dk1"/>
                </a:solidFill>
                <a:uFillTx/>
                <a:latin typeface="BR Hendrix Light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00" b="0" u="none" strike="noStrike">
                <a:solidFill>
                  <a:schemeClr val="dk1"/>
                </a:solidFill>
                <a:uFillTx/>
                <a:latin typeface="BR Hendrix Light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u="none" strike="noStrike">
                <a:solidFill>
                  <a:schemeClr val="dk1"/>
                </a:solidFill>
                <a:uFillTx/>
                <a:latin typeface="BR Hendrix Light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3200" b="0" u="none" strike="noStrike">
                <a:solidFill>
                  <a:schemeClr val="dk1"/>
                </a:solidFill>
                <a:uFillTx/>
                <a:latin typeface="BR Hendrix Light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u="none" strike="noStrike">
                <a:solidFill>
                  <a:schemeClr val="dk1"/>
                </a:solidFill>
                <a:uFillTx/>
                <a:latin typeface="BR Hendrix Light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u="none" strike="noStrike">
                <a:solidFill>
                  <a:schemeClr val="dk1"/>
                </a:solidFill>
                <a:uFillTx/>
                <a:latin typeface="BR Hendrix Light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u="none" strike="noStrike">
                <a:solidFill>
                  <a:schemeClr val="dk1"/>
                </a:solidFill>
                <a:uFillTx/>
                <a:latin typeface="BR Hendrix Light"/>
              </a:rPr>
              <a:t>Settimo livello struttura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Modifica gli stili del testo dello schema</a:t>
            </a:r>
          </a:p>
        </p:txBody>
      </p:sp>
      <p:sp>
        <p:nvSpPr>
          <p:cNvPr id="21" name="PlaceHolder 4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800" b="0" u="none" strike="noStrike">
                <a:solidFill>
                  <a:schemeClr val="dk1"/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Calibri"/>
              </a:rPr>
              <a:t>&lt;data/ora&gt;</a:t>
            </a:r>
            <a:endParaRPr lang="it-IT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ctr">
              <a:buNone/>
              <a:defRPr lang="it-IT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&lt;piè di pagina&gt;</a:t>
            </a:r>
          </a:p>
        </p:txBody>
      </p:sp>
      <p:sp>
        <p:nvSpPr>
          <p:cNvPr id="23" name="PlaceHolder 6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it-IT" sz="1800" b="0" u="none" strike="noStrike">
                <a:solidFill>
                  <a:schemeClr val="dk1"/>
                </a:solidFill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17B1BDE7-2A9F-4238-89FC-829E871DE602}" type="slidenum">
              <a:rPr lang="it-IT" sz="1800" b="0" u="none" strike="noStrike">
                <a:solidFill>
                  <a:schemeClr val="dk1"/>
                </a:solidFill>
                <a:uFillTx/>
                <a:latin typeface="Calibri"/>
              </a:rPr>
              <a:t>‹N›</a:t>
            </a:fld>
            <a:endParaRPr lang="it-IT" sz="1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8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o 3"/>
          <p:cNvGrpSpPr/>
          <p:nvPr/>
        </p:nvGrpSpPr>
        <p:grpSpPr>
          <a:xfrm>
            <a:off x="-5544000" y="1703520"/>
            <a:ext cx="10560240" cy="9854280"/>
            <a:chOff x="-5544000" y="1703520"/>
            <a:chExt cx="10560240" cy="9854280"/>
          </a:xfrm>
        </p:grpSpPr>
        <p:sp>
          <p:nvSpPr>
            <p:cNvPr id="31" name="Figura a mano libera 4"/>
            <p:cNvSpPr/>
            <p:nvPr/>
          </p:nvSpPr>
          <p:spPr>
            <a:xfrm rot="2396400">
              <a:off x="-3704040" y="349164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32" name="Figura a mano libera 5"/>
            <p:cNvSpPr/>
            <p:nvPr/>
          </p:nvSpPr>
          <p:spPr>
            <a:xfrm rot="2396400">
              <a:off x="-4374360" y="338220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</p:grpSp>
      <p:sp>
        <p:nvSpPr>
          <p:cNvPr id="33" name="Figura a mano libera 6"/>
          <p:cNvSpPr/>
          <p:nvPr/>
        </p:nvSpPr>
        <p:spPr>
          <a:xfrm rot="2396400">
            <a:off x="-4873680" y="167652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185721" h="6387403">
                <a:moveTo>
                  <a:pt x="3489132" y="10797"/>
                </a:moveTo>
                <a:cubicBezTo>
                  <a:pt x="2388995" y="146528"/>
                  <a:pt x="317306" y="1751491"/>
                  <a:pt x="45844" y="2782572"/>
                </a:cubicBezTo>
                <a:cubicBezTo>
                  <a:pt x="-225618" y="3813653"/>
                  <a:pt x="750694" y="5740085"/>
                  <a:pt x="1860357" y="6197285"/>
                </a:cubicBezTo>
                <a:cubicBezTo>
                  <a:pt x="2970019" y="6654485"/>
                  <a:pt x="5906100" y="6230622"/>
                  <a:pt x="6703819" y="5525772"/>
                </a:cubicBezTo>
                <a:cubicBezTo>
                  <a:pt x="7501538" y="4820922"/>
                  <a:pt x="7184831" y="2889729"/>
                  <a:pt x="6646669" y="1968185"/>
                </a:cubicBezTo>
                <a:cubicBezTo>
                  <a:pt x="6108507" y="1046641"/>
                  <a:pt x="4589269" y="-124934"/>
                  <a:pt x="3489132" y="10797"/>
                </a:cubicBezTo>
                <a:close/>
              </a:path>
            </a:pathLst>
          </a:custGeom>
          <a:solidFill>
            <a:srgbClr val="92D05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grpSp>
        <p:nvGrpSpPr>
          <p:cNvPr id="34" name="Gruppo 7"/>
          <p:cNvGrpSpPr/>
          <p:nvPr/>
        </p:nvGrpSpPr>
        <p:grpSpPr>
          <a:xfrm>
            <a:off x="6898680" y="-4326840"/>
            <a:ext cx="10560240" cy="9853920"/>
            <a:chOff x="6898680" y="-4326840"/>
            <a:chExt cx="10560240" cy="9853920"/>
          </a:xfrm>
        </p:grpSpPr>
        <p:sp>
          <p:nvSpPr>
            <p:cNvPr id="35" name="Figura a mano libera 8"/>
            <p:cNvSpPr/>
            <p:nvPr/>
          </p:nvSpPr>
          <p:spPr>
            <a:xfrm rot="2396400">
              <a:off x="8738280" y="-253872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36" name="Figura a mano libera 9"/>
            <p:cNvSpPr/>
            <p:nvPr/>
          </p:nvSpPr>
          <p:spPr>
            <a:xfrm rot="2396400">
              <a:off x="8067960" y="-264780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</p:grpSp>
      <p:sp>
        <p:nvSpPr>
          <p:cNvPr id="37" name="Figura a mano libera 10"/>
          <p:cNvSpPr/>
          <p:nvPr/>
        </p:nvSpPr>
        <p:spPr>
          <a:xfrm rot="2396400">
            <a:off x="7413120" y="-390924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185721" h="6387403">
                <a:moveTo>
                  <a:pt x="3489132" y="10797"/>
                </a:moveTo>
                <a:cubicBezTo>
                  <a:pt x="2388995" y="146528"/>
                  <a:pt x="317306" y="1751491"/>
                  <a:pt x="45844" y="2782572"/>
                </a:cubicBezTo>
                <a:cubicBezTo>
                  <a:pt x="-225618" y="3813653"/>
                  <a:pt x="750694" y="5740085"/>
                  <a:pt x="1860357" y="6197285"/>
                </a:cubicBezTo>
                <a:cubicBezTo>
                  <a:pt x="2970019" y="6654485"/>
                  <a:pt x="5906100" y="6230622"/>
                  <a:pt x="6703819" y="5525772"/>
                </a:cubicBezTo>
                <a:cubicBezTo>
                  <a:pt x="7501538" y="4820922"/>
                  <a:pt x="7184831" y="2889729"/>
                  <a:pt x="6646669" y="1968185"/>
                </a:cubicBezTo>
                <a:cubicBezTo>
                  <a:pt x="6108507" y="1046641"/>
                  <a:pt x="4589269" y="-124934"/>
                  <a:pt x="3489132" y="10797"/>
                </a:cubicBezTo>
                <a:close/>
              </a:path>
            </a:pathLst>
          </a:custGeom>
          <a:solidFill>
            <a:srgbClr val="92D05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38" name="Immagine 11" descr="Immagine che contiene testo, Carattere, Elementi grafici, grafica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4992480" y="341640"/>
            <a:ext cx="1674360" cy="1674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" name="Figura a mano libera 12"/>
          <p:cNvSpPr/>
          <p:nvPr/>
        </p:nvSpPr>
        <p:spPr>
          <a:xfrm rot="2396400">
            <a:off x="-5285160" y="167652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551518" h="6387403">
                <a:moveTo>
                  <a:pt x="3666750" y="10797"/>
                </a:moveTo>
                <a:cubicBezTo>
                  <a:pt x="2243498" y="-18232"/>
                  <a:pt x="128217" y="1828521"/>
                  <a:pt x="48177" y="2782572"/>
                </a:cubicBezTo>
                <a:cubicBezTo>
                  <a:pt x="-138568" y="3834397"/>
                  <a:pt x="687095" y="5743322"/>
                  <a:pt x="1955060" y="6197285"/>
                </a:cubicBezTo>
                <a:cubicBezTo>
                  <a:pt x="2972474" y="6799735"/>
                  <a:pt x="6154423" y="6519886"/>
                  <a:pt x="7045084" y="5525772"/>
                </a:cubicBezTo>
                <a:cubicBezTo>
                  <a:pt x="7829763" y="4791569"/>
                  <a:pt x="7666847" y="2945281"/>
                  <a:pt x="6985024" y="1968185"/>
                </a:cubicBezTo>
                <a:cubicBezTo>
                  <a:pt x="6461581" y="1051637"/>
                  <a:pt x="4851046" y="-182878"/>
                  <a:pt x="3666750" y="10797"/>
                </a:cubicBezTo>
                <a:close/>
              </a:path>
            </a:pathLst>
          </a:custGeom>
          <a:noFill/>
          <a:ln w="25400">
            <a:solidFill>
              <a:srgbClr val="FCC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0" name="Figura a mano libera 13"/>
          <p:cNvSpPr/>
          <p:nvPr/>
        </p:nvSpPr>
        <p:spPr>
          <a:xfrm rot="2396400">
            <a:off x="8009280" y="-319356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551518" h="6387403">
                <a:moveTo>
                  <a:pt x="3666750" y="10797"/>
                </a:moveTo>
                <a:cubicBezTo>
                  <a:pt x="2243498" y="-18232"/>
                  <a:pt x="128217" y="1828521"/>
                  <a:pt x="48177" y="2782572"/>
                </a:cubicBezTo>
                <a:cubicBezTo>
                  <a:pt x="-138568" y="3834397"/>
                  <a:pt x="687095" y="5743322"/>
                  <a:pt x="1955060" y="6197285"/>
                </a:cubicBezTo>
                <a:cubicBezTo>
                  <a:pt x="2972474" y="6799735"/>
                  <a:pt x="6154423" y="6519886"/>
                  <a:pt x="7045084" y="5525772"/>
                </a:cubicBezTo>
                <a:cubicBezTo>
                  <a:pt x="7829763" y="4791569"/>
                  <a:pt x="7666847" y="2945281"/>
                  <a:pt x="6985024" y="1968185"/>
                </a:cubicBezTo>
                <a:cubicBezTo>
                  <a:pt x="6461581" y="1051637"/>
                  <a:pt x="4851046" y="-182878"/>
                  <a:pt x="3666750" y="10797"/>
                </a:cubicBezTo>
                <a:close/>
              </a:path>
            </a:pathLst>
          </a:custGeom>
          <a:noFill/>
          <a:ln w="25400">
            <a:solidFill>
              <a:srgbClr val="FCC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489680" y="2132280"/>
            <a:ext cx="921240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0000"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it-IT" sz="6000" b="1" u="none" strike="noStrike" dirty="0">
                <a:solidFill>
                  <a:schemeClr val="lt1"/>
                </a:solidFill>
                <a:uFillTx/>
                <a:latin typeface="Trim Poster Regular"/>
              </a:rPr>
              <a:t>IMPIANTO PER LA </a:t>
            </a:r>
            <a:br>
              <a:rPr sz="6000" dirty="0"/>
            </a:br>
            <a:r>
              <a:rPr lang="it-IT" sz="6000" b="1" u="none" strike="noStrike">
                <a:solidFill>
                  <a:schemeClr val="lt1"/>
                </a:solidFill>
                <a:uFillTx/>
                <a:latin typeface="Trim Poster Regular"/>
              </a:rPr>
              <a:t>PREPARAZIONE </a:t>
            </a:r>
            <a:r>
              <a:rPr lang="it-IT" sz="6000" b="1" u="none" strike="noStrike" dirty="0">
                <a:solidFill>
                  <a:schemeClr val="lt1"/>
                </a:solidFill>
                <a:uFillTx/>
                <a:latin typeface="Trim Poster Regular"/>
              </a:rPr>
              <a:t>AL RIUTILIZZO</a:t>
            </a:r>
            <a:endParaRPr lang="it-IT" sz="6000" b="0" u="none" strike="noStrike" dirty="0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2" name="Segnaposto testo 2"/>
          <p:cNvSpPr/>
          <p:nvPr/>
        </p:nvSpPr>
        <p:spPr>
          <a:xfrm>
            <a:off x="572040" y="4461840"/>
            <a:ext cx="10515240" cy="149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2400" b="0" u="none" strike="noStrike">
                <a:solidFill>
                  <a:schemeClr val="lt1"/>
                </a:solidFill>
                <a:uFillTx/>
                <a:latin typeface="BR Hendrix Light"/>
              </a:rPr>
              <a:t>Formazione marzo 2025</a:t>
            </a:r>
            <a:endParaRPr lang="it-IT" sz="24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54240" y="689760"/>
            <a:ext cx="358236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Gerarchia </a:t>
            </a: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dei rifiuti</a:t>
            </a:r>
            <a:endParaRPr lang="it-IT" sz="44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grpSp>
        <p:nvGrpSpPr>
          <p:cNvPr id="133" name="Gruppo 22"/>
          <p:cNvGrpSpPr/>
          <p:nvPr/>
        </p:nvGrpSpPr>
        <p:grpSpPr>
          <a:xfrm>
            <a:off x="3937680" y="1200240"/>
            <a:ext cx="6062040" cy="4894560"/>
            <a:chOff x="3937680" y="1200240"/>
            <a:chExt cx="6062040" cy="4894560"/>
          </a:xfrm>
        </p:grpSpPr>
        <p:grpSp>
          <p:nvGrpSpPr>
            <p:cNvPr id="134" name="Gruppo 2"/>
            <p:cNvGrpSpPr/>
            <p:nvPr/>
          </p:nvGrpSpPr>
          <p:grpSpPr>
            <a:xfrm>
              <a:off x="3937680" y="1200240"/>
              <a:ext cx="6062040" cy="959040"/>
              <a:chOff x="3937680" y="1200240"/>
              <a:chExt cx="6062040" cy="959040"/>
            </a:xfrm>
          </p:grpSpPr>
          <p:sp>
            <p:nvSpPr>
              <p:cNvPr id="135" name="Trapezio 3"/>
              <p:cNvSpPr/>
              <p:nvPr/>
            </p:nvSpPr>
            <p:spPr>
              <a:xfrm rot="10800000">
                <a:off x="3937680" y="1200240"/>
                <a:ext cx="6062040" cy="958680"/>
              </a:xfrm>
              <a:prstGeom prst="trapezoid">
                <a:avLst>
                  <a:gd name="adj" fmla="val 65287"/>
                </a:avLst>
              </a:prstGeom>
              <a:solidFill>
                <a:srgbClr val="008852"/>
              </a:solidFill>
              <a:ln w="57150" cap="rnd">
                <a:solidFill>
                  <a:srgbClr val="008852"/>
                </a:solidFill>
                <a:round/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it-IT" sz="1800" b="0" u="none" strike="noStrike">
                  <a:solidFill>
                    <a:schemeClr val="lt1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6" name="Trapezio 4"/>
              <p:cNvSpPr/>
              <p:nvPr/>
            </p:nvSpPr>
            <p:spPr>
              <a:xfrm>
                <a:off x="4997880" y="1200240"/>
                <a:ext cx="3940200" cy="958680"/>
              </a:xfrm>
              <a:prstGeom prst="rect">
                <a:avLst/>
              </a:prstGeom>
              <a:solidFill>
                <a:srgbClr val="008852"/>
              </a:solidFill>
              <a:ln w="57150" cap="rnd">
                <a:solidFill>
                  <a:srgbClr val="00885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5560" tIns="25560" rIns="25560" bIns="25560" numCol="1" spcCol="1440" anchor="ctr">
                <a:noAutofit/>
              </a:bodyPr>
              <a:lstStyle/>
              <a:p>
                <a:pPr algn="ctr" defTabSz="888840">
                  <a:lnSpc>
                    <a:spcPct val="90000"/>
                  </a:lnSpc>
                  <a:spcAft>
                    <a:spcPts val="700"/>
                  </a:spcAft>
                  <a:tabLst>
                    <a:tab pos="0" algn="l"/>
                  </a:tabLst>
                </a:pPr>
                <a:r>
                  <a:rPr lang="it-IT" sz="2000" b="0" u="none" strike="noStrike">
                    <a:solidFill>
                      <a:schemeClr val="lt1"/>
                    </a:solidFill>
                    <a:uFillTx/>
                    <a:latin typeface="BR Hendrix Light"/>
                  </a:rPr>
                  <a:t>Riduzione/prevenzione della produzione di rifiuti </a:t>
                </a:r>
                <a:endParaRPr lang="it-IT" sz="20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37" name="Gruppo 6"/>
            <p:cNvGrpSpPr/>
            <p:nvPr/>
          </p:nvGrpSpPr>
          <p:grpSpPr>
            <a:xfrm>
              <a:off x="4551480" y="2192760"/>
              <a:ext cx="4834080" cy="959040"/>
              <a:chOff x="4551480" y="2192760"/>
              <a:chExt cx="4834080" cy="959040"/>
            </a:xfrm>
          </p:grpSpPr>
          <p:sp>
            <p:nvSpPr>
              <p:cNvPr id="138" name="Trapezio 7"/>
              <p:cNvSpPr/>
              <p:nvPr/>
            </p:nvSpPr>
            <p:spPr>
              <a:xfrm rot="10800000">
                <a:off x="4551480" y="2192760"/>
                <a:ext cx="4834080" cy="958680"/>
              </a:xfrm>
              <a:prstGeom prst="trapezoid">
                <a:avLst>
                  <a:gd name="adj" fmla="val 65287"/>
                </a:avLst>
              </a:prstGeom>
              <a:solidFill>
                <a:srgbClr val="EC1953"/>
              </a:solidFill>
              <a:ln w="60325">
                <a:noFill/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it-IT" sz="1800" b="0" u="none" strike="noStrike">
                  <a:solidFill>
                    <a:schemeClr val="lt1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9" name="Trapezio 4"/>
              <p:cNvSpPr/>
              <p:nvPr/>
            </p:nvSpPr>
            <p:spPr>
              <a:xfrm>
                <a:off x="5397120" y="2192760"/>
                <a:ext cx="3142080" cy="958680"/>
              </a:xfrm>
              <a:prstGeom prst="rect">
                <a:avLst/>
              </a:prstGeom>
              <a:solidFill>
                <a:srgbClr val="EC1953"/>
              </a:solidFill>
              <a:ln w="603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5560" tIns="25560" rIns="25560" bIns="25560" numCol="1" spcCol="1440" anchor="ctr">
                <a:noAutofit/>
              </a:bodyPr>
              <a:lstStyle/>
              <a:p>
                <a:pPr algn="ctr" defTabSz="888840">
                  <a:lnSpc>
                    <a:spcPct val="90000"/>
                  </a:lnSpc>
                  <a:spcAft>
                    <a:spcPts val="700"/>
                  </a:spcAft>
                  <a:tabLst>
                    <a:tab pos="0" algn="l"/>
                  </a:tabLst>
                </a:pPr>
                <a:r>
                  <a:rPr lang="it-IT" sz="2000" b="1" u="none" strike="noStrike">
                    <a:solidFill>
                      <a:schemeClr val="lt1"/>
                    </a:solidFill>
                    <a:uFillTx/>
                    <a:latin typeface="BR Hendrix Black"/>
                  </a:rPr>
                  <a:t>Riuso – Preparazione al riutilizzo </a:t>
                </a:r>
                <a:endParaRPr lang="it-IT" sz="20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40" name="Gruppo 9"/>
            <p:cNvGrpSpPr/>
            <p:nvPr/>
          </p:nvGrpSpPr>
          <p:grpSpPr>
            <a:xfrm>
              <a:off x="5185800" y="3156840"/>
              <a:ext cx="3593160" cy="963720"/>
              <a:chOff x="5185800" y="3156840"/>
              <a:chExt cx="3593160" cy="963720"/>
            </a:xfrm>
          </p:grpSpPr>
          <p:sp>
            <p:nvSpPr>
              <p:cNvPr id="141" name="Trapezio 10"/>
              <p:cNvSpPr/>
              <p:nvPr/>
            </p:nvSpPr>
            <p:spPr>
              <a:xfrm rot="10800000">
                <a:off x="5185800" y="3157560"/>
                <a:ext cx="3593160" cy="963000"/>
              </a:xfrm>
              <a:prstGeom prst="trapezoid">
                <a:avLst>
                  <a:gd name="adj" fmla="val 65287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60325">
                <a:noFill/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it-IT" sz="1800" b="0" u="none" strike="noStrike">
                  <a:solidFill>
                    <a:schemeClr val="lt1"/>
                  </a:solidFill>
                  <a:uFillTx/>
                  <a:latin typeface="Calibri"/>
                </a:endParaRPr>
              </a:p>
            </p:txBody>
          </p:sp>
          <p:sp>
            <p:nvSpPr>
              <p:cNvPr id="142" name="Trapezio 4"/>
              <p:cNvSpPr/>
              <p:nvPr/>
            </p:nvSpPr>
            <p:spPr>
              <a:xfrm>
                <a:off x="5814360" y="3156840"/>
                <a:ext cx="2335320" cy="963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03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5560" tIns="25560" rIns="25560" bIns="25560" numCol="1" spcCol="1440" anchor="ctr">
                <a:noAutofit/>
              </a:bodyPr>
              <a:lstStyle/>
              <a:p>
                <a:pPr algn="ctr" defTabSz="888840">
                  <a:lnSpc>
                    <a:spcPct val="90000"/>
                  </a:lnSpc>
                  <a:spcAft>
                    <a:spcPts val="700"/>
                  </a:spcAft>
                  <a:tabLst>
                    <a:tab pos="0" algn="l"/>
                  </a:tabLst>
                </a:pPr>
                <a:r>
                  <a:rPr lang="it-IT" sz="2000" b="0" u="none" strike="noStrike">
                    <a:solidFill>
                      <a:schemeClr val="dk1"/>
                    </a:solidFill>
                    <a:uFillTx/>
                    <a:latin typeface="BR Hendrix Light"/>
                  </a:rPr>
                  <a:t>Riciclo</a:t>
                </a:r>
                <a:endParaRPr lang="it-IT" sz="20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43" name="Gruppo 14"/>
            <p:cNvGrpSpPr/>
            <p:nvPr/>
          </p:nvGrpSpPr>
          <p:grpSpPr>
            <a:xfrm>
              <a:off x="5814720" y="4134600"/>
              <a:ext cx="2335320" cy="982800"/>
              <a:chOff x="5814720" y="4134600"/>
              <a:chExt cx="2335320" cy="982800"/>
            </a:xfrm>
          </p:grpSpPr>
          <p:sp>
            <p:nvSpPr>
              <p:cNvPr id="144" name="Trapezio 15"/>
              <p:cNvSpPr/>
              <p:nvPr/>
            </p:nvSpPr>
            <p:spPr>
              <a:xfrm rot="10800000">
                <a:off x="5814720" y="4134960"/>
                <a:ext cx="2335320" cy="982440"/>
              </a:xfrm>
              <a:prstGeom prst="trapezoid">
                <a:avLst>
                  <a:gd name="adj" fmla="val 65287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19050">
                <a:noFill/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it-IT" sz="1800" b="0" u="none" strike="noStrike">
                  <a:solidFill>
                    <a:schemeClr val="lt1"/>
                  </a:solidFill>
                  <a:uFillTx/>
                  <a:latin typeface="Calibri"/>
                </a:endParaRPr>
              </a:p>
            </p:txBody>
          </p:sp>
          <p:sp>
            <p:nvSpPr>
              <p:cNvPr id="145" name="Trapezio 4"/>
              <p:cNvSpPr/>
              <p:nvPr/>
            </p:nvSpPr>
            <p:spPr>
              <a:xfrm>
                <a:off x="6222960" y="4134600"/>
                <a:ext cx="1517760" cy="982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5560" tIns="25560" rIns="25560" bIns="25560" numCol="1" spcCol="1440" anchor="ctr">
                <a:noAutofit/>
              </a:bodyPr>
              <a:lstStyle/>
              <a:p>
                <a:pPr algn="ctr" defTabSz="888840">
                  <a:lnSpc>
                    <a:spcPct val="90000"/>
                  </a:lnSpc>
                  <a:spcAft>
                    <a:spcPts val="700"/>
                  </a:spcAft>
                  <a:tabLst>
                    <a:tab pos="0" algn="l"/>
                  </a:tabLst>
                </a:pPr>
                <a:r>
                  <a:rPr lang="it-IT" sz="2000" b="0" u="none" strike="noStrike">
                    <a:solidFill>
                      <a:schemeClr val="dk1"/>
                    </a:solidFill>
                    <a:uFillTx/>
                    <a:latin typeface="BR Hendrix Light"/>
                  </a:rPr>
                  <a:t>Recupero</a:t>
                </a:r>
                <a:endParaRPr lang="it-IT" sz="20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sp>
          <p:nvSpPr>
            <p:cNvPr id="146" name="Trapezio 18"/>
            <p:cNvSpPr/>
            <p:nvPr/>
          </p:nvSpPr>
          <p:spPr>
            <a:xfrm rot="10800000">
              <a:off x="6461640" y="5131800"/>
              <a:ext cx="1050120" cy="963000"/>
            </a:xfrm>
            <a:prstGeom prst="trapezoid">
              <a:avLst>
                <a:gd name="adj" fmla="val 65287"/>
              </a:avLst>
            </a:prstGeom>
            <a:solidFill>
              <a:srgbClr val="E07260"/>
            </a:solidFill>
            <a:ln w="85725" cap="rnd">
              <a:solidFill>
                <a:srgbClr val="FFFFFF">
                  <a:alpha val="0"/>
                </a:srgbClr>
              </a:solidFill>
              <a:beve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pic>
          <p:nvPicPr>
            <p:cNvPr id="147" name="Elemento grafico 21" descr="Rifiuti contorno"/>
            <p:cNvPicPr/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/>
          </p:blipFill>
          <p:spPr>
            <a:xfrm>
              <a:off x="6753960" y="5263200"/>
              <a:ext cx="467280" cy="4737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48" name="CasellaDiTesto 23"/>
          <p:cNvSpPr/>
          <p:nvPr/>
        </p:nvSpPr>
        <p:spPr>
          <a:xfrm>
            <a:off x="5943240" y="6108840"/>
            <a:ext cx="2077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E1725F"/>
                </a:solidFill>
                <a:uFillTx/>
                <a:latin typeface="BR Hendrix Light"/>
              </a:rPr>
              <a:t>Discarica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49" name="Elemento grafico 30" descr="Freccia GIÙ con riempimento a tinta unita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10446480" y="4017960"/>
            <a:ext cx="914040" cy="91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Elemento grafico 31" descr="Freccia GIÙ con riempimento a tinta unita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 rot="10800000">
            <a:off x="10446840" y="1101600"/>
            <a:ext cx="914040" cy="91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CasellaDiTesto 32"/>
          <p:cNvSpPr/>
          <p:nvPr/>
        </p:nvSpPr>
        <p:spPr>
          <a:xfrm>
            <a:off x="9864720" y="5158800"/>
            <a:ext cx="2077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E1725F"/>
                </a:solidFill>
                <a:uFillTx/>
                <a:latin typeface="BR Hendrix Light"/>
              </a:rPr>
              <a:t>Scelta peggiore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2" name="CasellaDiTesto 33"/>
          <p:cNvSpPr/>
          <p:nvPr/>
        </p:nvSpPr>
        <p:spPr>
          <a:xfrm>
            <a:off x="9864720" y="622440"/>
            <a:ext cx="2077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008852"/>
                </a:solidFill>
                <a:uFillTx/>
                <a:latin typeface="BR Hendrix Light"/>
              </a:rPr>
              <a:t>Scelta migliore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cxnSp>
        <p:nvCxnSpPr>
          <p:cNvPr id="153" name="Connettore 1 36"/>
          <p:cNvCxnSpPr/>
          <p:nvPr/>
        </p:nvCxnSpPr>
        <p:spPr>
          <a:xfrm flipV="1">
            <a:off x="2826000" y="2177640"/>
            <a:ext cx="7173720" cy="15120"/>
          </a:xfrm>
          <a:prstGeom prst="straightConnector1">
            <a:avLst/>
          </a:prstGeom>
          <a:ln w="38100">
            <a:solidFill>
              <a:srgbClr val="000000"/>
            </a:solidFill>
            <a:prstDash val="lgDash"/>
          </a:ln>
        </p:spPr>
      </p:cxnSp>
      <p:pic>
        <p:nvPicPr>
          <p:cNvPr id="154" name="Elemento grafico 5" descr="Freccia GIÙ con riempimento a tinta unita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>
          <a:xfrm rot="10800000">
            <a:off x="3549960" y="2337840"/>
            <a:ext cx="520200" cy="52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CasellaDiTesto 12"/>
          <p:cNvSpPr/>
          <p:nvPr/>
        </p:nvSpPr>
        <p:spPr>
          <a:xfrm>
            <a:off x="2145600" y="2858040"/>
            <a:ext cx="29923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BR Hendrix Light"/>
              </a:rPr>
              <a:t>Linea di separazione tra non rifiuto e rifiuto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A che 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punto</a:t>
            </a: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 siamo?</a:t>
            </a:r>
            <a:endParaRPr lang="it-IT" sz="44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150000"/>
              </a:lnSpc>
              <a:spcBef>
                <a:spcPts val="1001"/>
              </a:spcBef>
              <a:buClr>
                <a:srgbClr val="008852"/>
              </a:buClr>
              <a:buSzPct val="95000"/>
              <a:buFont typeface="Menlo Regular"/>
              <a:buChar char="✸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 Siamo in attesa dell’autorizzazione che arriverà verso giugno.</a:t>
            </a:r>
          </a:p>
          <a:p>
            <a:pPr marL="228600" indent="-228600" defTabSz="914400">
              <a:lnSpc>
                <a:spcPct val="150000"/>
              </a:lnSpc>
              <a:spcBef>
                <a:spcPts val="1001"/>
              </a:spcBef>
              <a:buClr>
                <a:srgbClr val="008852"/>
              </a:buClr>
              <a:buFont typeface="Menlo Regular"/>
              <a:buChar char="✸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 Abbiamo partecipato a un bando e stanno arrivando gli allestimenti e i materiali che serviranno per far funzionare l’impianto dal punto di vista logistico.</a:t>
            </a:r>
          </a:p>
          <a:p>
            <a:pPr marL="228600" indent="-228600" defTabSz="914400">
              <a:lnSpc>
                <a:spcPct val="150000"/>
              </a:lnSpc>
              <a:spcBef>
                <a:spcPts val="1001"/>
              </a:spcBef>
              <a:buClr>
                <a:srgbClr val="008852"/>
              </a:buClr>
              <a:buFont typeface="Menlo Regular"/>
              <a:buChar char="✸"/>
            </a:pPr>
            <a:r>
              <a:rPr lang="it-IT" sz="2000" b="0" u="none" strike="noStrike">
                <a:solidFill>
                  <a:schemeClr val="dk1"/>
                </a:solidFill>
                <a:uFillTx/>
                <a:latin typeface="BR Hendrix Light"/>
              </a:rPr>
              <a:t> Le persone iscritte al Centro Socio Occupazionale hanno fatto la formazione per il ritiro ingombranti e il servizio è partito a inizio febbraio.</a:t>
            </a:r>
          </a:p>
          <a:p>
            <a:pPr indent="0" defTabSz="914400">
              <a:lnSpc>
                <a:spcPct val="150000"/>
              </a:lnSpc>
              <a:spcBef>
                <a:spcPts val="1001"/>
              </a:spcBef>
              <a:buNone/>
            </a:pPr>
            <a:endParaRPr lang="it-IT" sz="2000" b="0" u="none" strike="noStrike">
              <a:solidFill>
                <a:schemeClr val="dk1"/>
              </a:solidFill>
              <a:uFillTx/>
              <a:latin typeface="BR Hendrix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olo 1"/>
          <p:cNvSpPr/>
          <p:nvPr/>
        </p:nvSpPr>
        <p:spPr>
          <a:xfrm>
            <a:off x="718560" y="208944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lo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 spazio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9" name="Segnaposto contenuto 2"/>
          <p:cNvSpPr/>
          <p:nvPr/>
        </p:nvSpPr>
        <p:spPr>
          <a:xfrm>
            <a:off x="718560" y="3100320"/>
            <a:ext cx="4524480" cy="175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Per realizzare il nuovo impianto è stato riadattato lo spazio nella nostra sede di Crevalcore, in modo tale che l'attività lavorativa e quella più educativa/ricreativa siano limitrofe.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0" name="Figura a mano libera 4"/>
          <p:cNvSpPr/>
          <p:nvPr/>
        </p:nvSpPr>
        <p:spPr>
          <a:xfrm rot="2396400">
            <a:off x="5133960" y="2376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185721" h="6387403">
                <a:moveTo>
                  <a:pt x="3489132" y="10797"/>
                </a:moveTo>
                <a:cubicBezTo>
                  <a:pt x="2388995" y="146528"/>
                  <a:pt x="317306" y="1751491"/>
                  <a:pt x="45844" y="2782572"/>
                </a:cubicBezTo>
                <a:cubicBezTo>
                  <a:pt x="-225618" y="3813653"/>
                  <a:pt x="750694" y="5740085"/>
                  <a:pt x="1860357" y="6197285"/>
                </a:cubicBezTo>
                <a:cubicBezTo>
                  <a:pt x="2970019" y="6654485"/>
                  <a:pt x="5906100" y="6230622"/>
                  <a:pt x="6703819" y="5525772"/>
                </a:cubicBezTo>
                <a:cubicBezTo>
                  <a:pt x="7501538" y="4820922"/>
                  <a:pt x="7184831" y="2889729"/>
                  <a:pt x="6646669" y="1968185"/>
                </a:cubicBezTo>
                <a:cubicBezTo>
                  <a:pt x="6108507" y="1046641"/>
                  <a:pt x="4589269" y="-124934"/>
                  <a:pt x="3489132" y="10797"/>
                </a:cubicBezTo>
                <a:close/>
              </a:path>
            </a:pathLst>
          </a:cu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61" name="Figura a mano libera 5"/>
          <p:cNvSpPr/>
          <p:nvPr/>
        </p:nvSpPr>
        <p:spPr>
          <a:xfrm rot="2396400">
            <a:off x="5286600" y="17640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551518" h="6387403">
                <a:moveTo>
                  <a:pt x="3666750" y="10797"/>
                </a:moveTo>
                <a:cubicBezTo>
                  <a:pt x="2243498" y="-18232"/>
                  <a:pt x="128217" y="1828521"/>
                  <a:pt x="48177" y="2782572"/>
                </a:cubicBezTo>
                <a:cubicBezTo>
                  <a:pt x="-138568" y="3834397"/>
                  <a:pt x="687095" y="5743322"/>
                  <a:pt x="1955060" y="6197285"/>
                </a:cubicBezTo>
                <a:cubicBezTo>
                  <a:pt x="2972474" y="6799735"/>
                  <a:pt x="6154423" y="6519886"/>
                  <a:pt x="7045084" y="5525772"/>
                </a:cubicBezTo>
                <a:cubicBezTo>
                  <a:pt x="7829763" y="4791569"/>
                  <a:pt x="7666847" y="2945281"/>
                  <a:pt x="6985024" y="1968185"/>
                </a:cubicBezTo>
                <a:cubicBezTo>
                  <a:pt x="6461581" y="1051637"/>
                  <a:pt x="4851046" y="-182878"/>
                  <a:pt x="3666750" y="10797"/>
                </a:cubicBezTo>
                <a:close/>
              </a:path>
            </a:pathLst>
          </a:custGeom>
          <a:noFill/>
          <a:ln>
            <a:solidFill>
              <a:srgbClr val="FCC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62" name="Immagine 3" descr="Immagine che contiene muro, interno, soffitto, Materiale composito&#10;&#10;Il contenuto generato dall'IA potrebbe non essere corretto."/>
          <p:cNvPicPr/>
          <p:nvPr/>
        </p:nvPicPr>
        <p:blipFill>
          <a:blip r:embed="rId2"/>
          <a:srcRect t="8421" b="13268"/>
          <a:stretch/>
        </p:blipFill>
        <p:spPr>
          <a:xfrm>
            <a:off x="5434560" y="1299600"/>
            <a:ext cx="6950520" cy="4230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64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65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66" name="Titolo 1"/>
          <p:cNvSpPr/>
          <p:nvPr/>
        </p:nvSpPr>
        <p:spPr>
          <a:xfrm>
            <a:off x="718560" y="2230920"/>
            <a:ext cx="3582360" cy="86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Lo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 spazio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7" name="Segnaposto contenuto 2"/>
          <p:cNvSpPr/>
          <p:nvPr/>
        </p:nvSpPr>
        <p:spPr>
          <a:xfrm>
            <a:off x="718560" y="3100320"/>
            <a:ext cx="4524480" cy="289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Il nuovo impianto quindi è costituito da due zone diverse.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8" name="Immagine 4" descr="Immagine che contiene testo, diagramma, mappa, Piano&#10;&#10;Il contenuto generato dall'IA potrebbe non essere corretto."/>
          <p:cNvPicPr/>
          <p:nvPr/>
        </p:nvPicPr>
        <p:blipFill>
          <a:blip r:embed="rId3"/>
          <a:srcRect l="4203"/>
          <a:stretch/>
        </p:blipFill>
        <p:spPr>
          <a:xfrm>
            <a:off x="5502240" y="614520"/>
            <a:ext cx="6407280" cy="5792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Rettangolo 11"/>
          <p:cNvSpPr/>
          <p:nvPr/>
        </p:nvSpPr>
        <p:spPr>
          <a:xfrm>
            <a:off x="9842040" y="4132080"/>
            <a:ext cx="1735200" cy="193284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70" name="CasellaDiTesto 13"/>
          <p:cNvSpPr/>
          <p:nvPr/>
        </p:nvSpPr>
        <p:spPr>
          <a:xfrm>
            <a:off x="752040" y="4697280"/>
            <a:ext cx="4351320" cy="106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it-IT" sz="1600" b="1" u="none" strike="noStrike">
                <a:solidFill>
                  <a:srgbClr val="FFC000"/>
                </a:solidFill>
                <a:uFillTx/>
                <a:latin typeface="BR Hendrix Black"/>
              </a:rPr>
              <a:t>Il CSO</a:t>
            </a: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, dove le persone iscritte svolgeranno attività ricreative e educative, con finalità di avviamento al lavoro. Sarà la zona colorata in giallo.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71" name="Gruppo 42"/>
          <p:cNvGrpSpPr/>
          <p:nvPr/>
        </p:nvGrpSpPr>
        <p:grpSpPr>
          <a:xfrm>
            <a:off x="5853960" y="1429200"/>
            <a:ext cx="3935880" cy="4646520"/>
            <a:chOff x="5853960" y="1429200"/>
            <a:chExt cx="3935880" cy="4646520"/>
          </a:xfrm>
        </p:grpSpPr>
        <p:cxnSp>
          <p:nvCxnSpPr>
            <p:cNvPr id="172" name="Connettore 1 18"/>
            <p:cNvCxnSpPr/>
            <p:nvPr/>
          </p:nvCxnSpPr>
          <p:spPr>
            <a:xfrm>
              <a:off x="5896080" y="1429200"/>
              <a:ext cx="360" cy="4642920"/>
            </a:xfrm>
            <a:prstGeom prst="straightConnector1">
              <a:avLst/>
            </a:prstGeom>
            <a:ln w="76200">
              <a:solidFill>
                <a:srgbClr val="008852"/>
              </a:solidFill>
            </a:ln>
          </p:spPr>
        </p:cxnSp>
        <p:cxnSp>
          <p:nvCxnSpPr>
            <p:cNvPr id="173" name="Connettore 1 22"/>
            <p:cNvCxnSpPr/>
            <p:nvPr/>
          </p:nvCxnSpPr>
          <p:spPr>
            <a:xfrm flipH="1">
              <a:off x="5896080" y="6029640"/>
              <a:ext cx="3835080" cy="360"/>
            </a:xfrm>
            <a:prstGeom prst="straightConnector1">
              <a:avLst/>
            </a:prstGeom>
            <a:ln w="76200">
              <a:solidFill>
                <a:srgbClr val="008852"/>
              </a:solidFill>
            </a:ln>
          </p:spPr>
        </p:cxnSp>
        <p:cxnSp>
          <p:nvCxnSpPr>
            <p:cNvPr id="174" name="Connettore 1 25"/>
            <p:cNvCxnSpPr/>
            <p:nvPr/>
          </p:nvCxnSpPr>
          <p:spPr>
            <a:xfrm flipH="1">
              <a:off x="5853960" y="1429200"/>
              <a:ext cx="1959840" cy="360"/>
            </a:xfrm>
            <a:prstGeom prst="straightConnector1">
              <a:avLst/>
            </a:prstGeom>
            <a:ln w="76200">
              <a:solidFill>
                <a:srgbClr val="008852"/>
              </a:solidFill>
            </a:ln>
          </p:spPr>
        </p:cxnSp>
        <p:cxnSp>
          <p:nvCxnSpPr>
            <p:cNvPr id="175" name="Connettore 1 27"/>
            <p:cNvCxnSpPr/>
            <p:nvPr/>
          </p:nvCxnSpPr>
          <p:spPr>
            <a:xfrm flipV="1">
              <a:off x="9760320" y="2753640"/>
              <a:ext cx="360" cy="3322440"/>
            </a:xfrm>
            <a:prstGeom prst="straightConnector1">
              <a:avLst/>
            </a:prstGeom>
            <a:ln w="76200">
              <a:solidFill>
                <a:srgbClr val="008852"/>
              </a:solidFill>
            </a:ln>
          </p:spPr>
        </p:cxnSp>
        <p:cxnSp>
          <p:nvCxnSpPr>
            <p:cNvPr id="176" name="Connettore 1 31"/>
            <p:cNvCxnSpPr/>
            <p:nvPr/>
          </p:nvCxnSpPr>
          <p:spPr>
            <a:xfrm flipV="1">
              <a:off x="7803720" y="1458720"/>
              <a:ext cx="360" cy="413280"/>
            </a:xfrm>
            <a:prstGeom prst="straightConnector1">
              <a:avLst/>
            </a:prstGeom>
            <a:ln w="76200">
              <a:solidFill>
                <a:srgbClr val="008852"/>
              </a:solidFill>
            </a:ln>
          </p:spPr>
        </p:cxnSp>
        <p:cxnSp>
          <p:nvCxnSpPr>
            <p:cNvPr id="177" name="Connettore 1 33"/>
            <p:cNvCxnSpPr/>
            <p:nvPr/>
          </p:nvCxnSpPr>
          <p:spPr>
            <a:xfrm>
              <a:off x="7833240" y="1842120"/>
              <a:ext cx="799560" cy="360"/>
            </a:xfrm>
            <a:prstGeom prst="straightConnector1">
              <a:avLst/>
            </a:prstGeom>
            <a:ln w="76200">
              <a:solidFill>
                <a:srgbClr val="008852"/>
              </a:solidFill>
            </a:ln>
          </p:spPr>
        </p:cxnSp>
        <p:cxnSp>
          <p:nvCxnSpPr>
            <p:cNvPr id="178" name="Connettore 1 35"/>
            <p:cNvCxnSpPr/>
            <p:nvPr/>
          </p:nvCxnSpPr>
          <p:spPr>
            <a:xfrm>
              <a:off x="8587440" y="1842120"/>
              <a:ext cx="360" cy="911880"/>
            </a:xfrm>
            <a:prstGeom prst="straightConnector1">
              <a:avLst/>
            </a:prstGeom>
            <a:ln w="76200">
              <a:solidFill>
                <a:srgbClr val="008852"/>
              </a:solidFill>
            </a:ln>
          </p:spPr>
        </p:cxnSp>
        <p:cxnSp>
          <p:nvCxnSpPr>
            <p:cNvPr id="179" name="Connettore 1 38"/>
            <p:cNvCxnSpPr/>
            <p:nvPr/>
          </p:nvCxnSpPr>
          <p:spPr>
            <a:xfrm flipH="1" flipV="1">
              <a:off x="8587440" y="2741040"/>
              <a:ext cx="1202760" cy="12960"/>
            </a:xfrm>
            <a:prstGeom prst="straightConnector1">
              <a:avLst/>
            </a:prstGeom>
            <a:ln w="76200">
              <a:solidFill>
                <a:srgbClr val="008852"/>
              </a:solidFill>
            </a:ln>
          </p:spPr>
        </p:cxnSp>
      </p:grpSp>
      <p:sp>
        <p:nvSpPr>
          <p:cNvPr id="180" name="CasellaDiTesto 45"/>
          <p:cNvSpPr/>
          <p:nvPr/>
        </p:nvSpPr>
        <p:spPr>
          <a:xfrm>
            <a:off x="752040" y="3750840"/>
            <a:ext cx="4351320" cy="82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it-IT" sz="1600" b="1" u="none" strike="noStrike">
                <a:solidFill>
                  <a:srgbClr val="008852"/>
                </a:solidFill>
                <a:uFillTx/>
                <a:latin typeface="BR Hendrix Black"/>
              </a:rPr>
              <a:t>L’impianto di trattamento dei rifiuti</a:t>
            </a: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, la zona </a:t>
            </a:r>
            <a:r>
              <a:rPr lang="it-IT" sz="1600" b="0" u="none" strike="noStrike">
                <a:solidFill>
                  <a:srgbClr val="000000"/>
                </a:solidFill>
                <a:uFillTx/>
                <a:latin typeface="BR Hendrix Light"/>
              </a:rPr>
              <a:t>colorata</a:t>
            </a: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 in verde, con finalità puramente lavorativa, in cui i rifiuti verranno trattati.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1" name="Rectangle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82" name="Immagine 6" descr="Immagine che contiene interno, muro, intonaco, proprietà&#10;&#10;Il contenuto generato dall'IA potrebbe non essere corretto."/>
          <p:cNvPicPr/>
          <p:nvPr/>
        </p:nvPicPr>
        <p:blipFill>
          <a:blip r:embed="rId3"/>
          <a:srcRect l="12463" r="6938"/>
          <a:stretch/>
        </p:blipFill>
        <p:spPr>
          <a:xfrm>
            <a:off x="0" y="0"/>
            <a:ext cx="73695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Immagine 14" descr="Immagine che contiene interno, tavolo, muro, arredo&#10;&#10;Il contenuto generato dall'IA potrebbe non essere corretto."/>
          <p:cNvPicPr/>
          <p:nvPr/>
        </p:nvPicPr>
        <p:blipFill>
          <a:blip r:embed="rId4"/>
          <a:srcRect t="1629" b="2557"/>
          <a:stretch/>
        </p:blipFill>
        <p:spPr>
          <a:xfrm>
            <a:off x="7534800" y="0"/>
            <a:ext cx="4656960" cy="3346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4" name="Immagine 12" descr="Immagine che contiene arredo, interno, muro, pavimento&#10;&#10;Il contenuto generato dall'IA potrebbe non essere corretto."/>
          <p:cNvPicPr/>
          <p:nvPr/>
        </p:nvPicPr>
        <p:blipFill>
          <a:blip r:embed="rId5"/>
          <a:srcRect t="4186"/>
          <a:stretch/>
        </p:blipFill>
        <p:spPr>
          <a:xfrm>
            <a:off x="7534800" y="3511440"/>
            <a:ext cx="4656960" cy="3346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86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87" name="Rettangolo 7"/>
          <p:cNvSpPr/>
          <p:nvPr/>
        </p:nvSpPr>
        <p:spPr>
          <a:xfrm>
            <a:off x="2106360" y="-611640"/>
            <a:ext cx="7190640" cy="690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88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itolo 1"/>
          <p:cNvSpPr/>
          <p:nvPr/>
        </p:nvSpPr>
        <p:spPr>
          <a:xfrm>
            <a:off x="718560" y="1774800"/>
            <a:ext cx="537696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70000" lnSpcReduction="19999"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Servizio di ritiro ingombranti a domicilio 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con prevenzione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0" name="Segnaposto contenuto 2"/>
          <p:cNvSpPr/>
          <p:nvPr/>
        </p:nvSpPr>
        <p:spPr>
          <a:xfrm>
            <a:off x="718560" y="3100320"/>
            <a:ext cx="5224680" cy="30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Geovest ha </a:t>
            </a: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valutato </a:t>
            </a:r>
            <a:r>
              <a:rPr lang="it-IT" sz="1600" b="1" u="none" strike="noStrike">
                <a:solidFill>
                  <a:schemeClr val="dk1"/>
                </a:solidFill>
                <a:uFillTx/>
                <a:latin typeface="BR Hendrix"/>
              </a:rPr>
              <a:t>l'opportunità di affidare a socio LPC il servizio di ritiro a domicilio dei rifiuti ingombranti</a:t>
            </a: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, al fine di ottimizzare la gestione dei rifiuti per favorire il recupero, </a:t>
            </a:r>
            <a:r>
              <a:rPr lang="it-IT" sz="1600" b="1" u="none" strike="noStrike">
                <a:solidFill>
                  <a:schemeClr val="dk1"/>
                </a:solidFill>
                <a:uFillTx/>
                <a:latin typeface="BR Hendrix"/>
              </a:rPr>
              <a:t>qualora le condizioni lo permettano 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dopo il trattamento in impianto. 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1" name="Immagine 6" descr="Immagine che contiene Elementi grafici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256680" y="6105240"/>
            <a:ext cx="461520" cy="45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Figura a mano libera 3"/>
          <p:cNvSpPr/>
          <p:nvPr/>
        </p:nvSpPr>
        <p:spPr>
          <a:xfrm>
            <a:off x="7979400" y="1024920"/>
            <a:ext cx="3220560" cy="1325160"/>
          </a:xfrm>
          <a:custGeom>
            <a:avLst/>
            <a:gdLst>
              <a:gd name="textAreaLeft" fmla="*/ 0 w 3220560"/>
              <a:gd name="textAreaRight" fmla="*/ 3220920 w 3220560"/>
              <a:gd name="textAreaTop" fmla="*/ 0 h 1325160"/>
              <a:gd name="textAreaBottom" fmla="*/ 1325520 h 1325160"/>
            </a:gdLst>
            <a:ahLst/>
            <a:cxnLst/>
            <a:rect l="textAreaLeft" t="textAreaTop" r="textAreaRight" b="textAreaBottom"/>
            <a:pathLst>
              <a:path w="2137961" h="1068980">
                <a:moveTo>
                  <a:pt x="0" y="106898"/>
                </a:moveTo>
                <a:cubicBezTo>
                  <a:pt x="0" y="47860"/>
                  <a:pt x="47860" y="0"/>
                  <a:pt x="106898" y="0"/>
                </a:cubicBezTo>
                <a:lnTo>
                  <a:pt x="2031063" y="0"/>
                </a:lnTo>
                <a:cubicBezTo>
                  <a:pt x="2090101" y="0"/>
                  <a:pt x="2137961" y="47860"/>
                  <a:pt x="2137961" y="106898"/>
                </a:cubicBezTo>
                <a:lnTo>
                  <a:pt x="2137961" y="962082"/>
                </a:lnTo>
                <a:cubicBezTo>
                  <a:pt x="2137961" y="1021120"/>
                  <a:pt x="2090101" y="1068980"/>
                  <a:pt x="2031063" y="1068980"/>
                </a:cubicBezTo>
                <a:lnTo>
                  <a:pt x="106898" y="1068980"/>
                </a:lnTo>
                <a:cubicBezTo>
                  <a:pt x="47860" y="1068980"/>
                  <a:pt x="0" y="1021120"/>
                  <a:pt x="0" y="962082"/>
                </a:cubicBezTo>
                <a:lnTo>
                  <a:pt x="0" y="106898"/>
                </a:lnTo>
                <a:close/>
              </a:path>
            </a:pathLst>
          </a:custGeom>
          <a:solidFill>
            <a:srgbClr val="008852"/>
          </a:solidFill>
          <a:ln>
            <a:noFill/>
          </a:ln>
          <a:effectLst>
            <a:outerShdw blurRad="50760" dist="25455" dir="2700000" algn="tl" rotWithShape="0">
              <a:schemeClr val="bg2">
                <a:lumMod val="75000"/>
                <a:alpha val="40000"/>
              </a:schemeClr>
            </a:outerShdw>
          </a:effectLst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2840" tIns="42840" rIns="42840" bIns="42840" numCol="1" spcCol="1440" anchor="ctr">
            <a:noAutofit/>
          </a:bodyPr>
          <a:lstStyle/>
          <a:p>
            <a:pPr algn="ctr" defTabSz="800280">
              <a:lnSpc>
                <a:spcPct val="90000"/>
              </a:lnSpc>
              <a:spcAft>
                <a:spcPts val="629"/>
              </a:spcAft>
            </a:pPr>
            <a:r>
              <a:rPr lang="it-IT" sz="1800" b="0" u="none" strike="noStrike">
                <a:solidFill>
                  <a:schemeClr val="lt1"/>
                </a:solidFill>
                <a:uFillTx/>
                <a:latin typeface="BR Hendrix Light"/>
              </a:rPr>
              <a:t>Proporre un progetto innovativo con una forte valenza sociale </a:t>
            </a:r>
            <a:endParaRPr lang="it-IT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3" name="Figura a mano libera 8"/>
          <p:cNvSpPr/>
          <p:nvPr/>
        </p:nvSpPr>
        <p:spPr>
          <a:xfrm>
            <a:off x="8206560" y="4365000"/>
            <a:ext cx="2766600" cy="1325160"/>
          </a:xfrm>
          <a:custGeom>
            <a:avLst/>
            <a:gdLst>
              <a:gd name="textAreaLeft" fmla="*/ 0 w 2766600"/>
              <a:gd name="textAreaRight" fmla="*/ 2766960 w 2766600"/>
              <a:gd name="textAreaTop" fmla="*/ 0 h 1325160"/>
              <a:gd name="textAreaBottom" fmla="*/ 1325520 h 1325160"/>
            </a:gdLst>
            <a:ahLst/>
            <a:cxnLst/>
            <a:rect l="textAreaLeft" t="textAreaTop" r="textAreaRight" b="textAreaBottom"/>
            <a:pathLst>
              <a:path w="2141660" h="1068980">
                <a:moveTo>
                  <a:pt x="0" y="106898"/>
                </a:moveTo>
                <a:cubicBezTo>
                  <a:pt x="0" y="47860"/>
                  <a:pt x="47860" y="0"/>
                  <a:pt x="106898" y="0"/>
                </a:cubicBezTo>
                <a:lnTo>
                  <a:pt x="2034762" y="0"/>
                </a:lnTo>
                <a:cubicBezTo>
                  <a:pt x="2093800" y="0"/>
                  <a:pt x="2141660" y="47860"/>
                  <a:pt x="2141660" y="106898"/>
                </a:cubicBezTo>
                <a:lnTo>
                  <a:pt x="2141660" y="962082"/>
                </a:lnTo>
                <a:cubicBezTo>
                  <a:pt x="2141660" y="1021120"/>
                  <a:pt x="2093800" y="1068980"/>
                  <a:pt x="2034762" y="1068980"/>
                </a:cubicBezTo>
                <a:lnTo>
                  <a:pt x="106898" y="1068980"/>
                </a:lnTo>
                <a:cubicBezTo>
                  <a:pt x="47860" y="1068980"/>
                  <a:pt x="0" y="1021120"/>
                  <a:pt x="0" y="962082"/>
                </a:cubicBezTo>
                <a:lnTo>
                  <a:pt x="0" y="106898"/>
                </a:lnTo>
                <a:close/>
              </a:path>
            </a:pathLst>
          </a:custGeom>
          <a:solidFill>
            <a:srgbClr val="008852"/>
          </a:solidFill>
          <a:ln>
            <a:noFill/>
          </a:ln>
          <a:effectLst>
            <a:outerShdw blurRad="50760" dist="25455" dir="2700000" algn="tl" rotWithShape="0">
              <a:schemeClr val="bg2">
                <a:lumMod val="75000"/>
                <a:alpha val="40000"/>
              </a:schemeClr>
            </a:outerShdw>
          </a:effectLst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2840" tIns="42840" rIns="42840" bIns="42840" numCol="1" spcCol="1440" anchor="ctr">
            <a:noAutofit/>
          </a:bodyPr>
          <a:lstStyle/>
          <a:p>
            <a:pPr algn="ctr" defTabSz="800280">
              <a:lnSpc>
                <a:spcPct val="90000"/>
              </a:lnSpc>
              <a:spcAft>
                <a:spcPts val="629"/>
              </a:spcAft>
            </a:pPr>
            <a:r>
              <a:rPr lang="it-IT" sz="1800" b="0" u="none" strike="noStrike">
                <a:solidFill>
                  <a:schemeClr val="lt1"/>
                </a:solidFill>
                <a:uFillTx/>
                <a:latin typeface="BR Hendrix Light"/>
              </a:rPr>
              <a:t>Riduzione dei rifiuti e vendita a ingrosso dei beni intercettati</a:t>
            </a:r>
            <a:endParaRPr lang="it-IT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4" name="Figura a mano libera 9"/>
          <p:cNvSpPr/>
          <p:nvPr/>
        </p:nvSpPr>
        <p:spPr>
          <a:xfrm>
            <a:off x="7894080" y="2694960"/>
            <a:ext cx="3391560" cy="1325160"/>
          </a:xfrm>
          <a:custGeom>
            <a:avLst/>
            <a:gdLst>
              <a:gd name="textAreaLeft" fmla="*/ 0 w 3391560"/>
              <a:gd name="textAreaRight" fmla="*/ 3391920 w 3391560"/>
              <a:gd name="textAreaTop" fmla="*/ 0 h 1325160"/>
              <a:gd name="textAreaBottom" fmla="*/ 1325520 h 1325160"/>
            </a:gdLst>
            <a:ahLst/>
            <a:cxnLst/>
            <a:rect l="textAreaLeft" t="textAreaTop" r="textAreaRight" b="textAreaBottom"/>
            <a:pathLst>
              <a:path w="2137961" h="1068980">
                <a:moveTo>
                  <a:pt x="0" y="106898"/>
                </a:moveTo>
                <a:cubicBezTo>
                  <a:pt x="0" y="47860"/>
                  <a:pt x="47860" y="0"/>
                  <a:pt x="106898" y="0"/>
                </a:cubicBezTo>
                <a:lnTo>
                  <a:pt x="2031063" y="0"/>
                </a:lnTo>
                <a:cubicBezTo>
                  <a:pt x="2090101" y="0"/>
                  <a:pt x="2137961" y="47860"/>
                  <a:pt x="2137961" y="106898"/>
                </a:cubicBezTo>
                <a:lnTo>
                  <a:pt x="2137961" y="962082"/>
                </a:lnTo>
                <a:cubicBezTo>
                  <a:pt x="2137961" y="1021120"/>
                  <a:pt x="2090101" y="1068980"/>
                  <a:pt x="2031063" y="1068980"/>
                </a:cubicBezTo>
                <a:lnTo>
                  <a:pt x="106898" y="1068980"/>
                </a:lnTo>
                <a:cubicBezTo>
                  <a:pt x="47860" y="1068980"/>
                  <a:pt x="0" y="1021120"/>
                  <a:pt x="0" y="962082"/>
                </a:cubicBezTo>
                <a:lnTo>
                  <a:pt x="0" y="10689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42840" tIns="42840" rIns="42840" bIns="42840" numCol="1" spcCol="1440" anchor="ctr">
            <a:noAutofit/>
          </a:bodyPr>
          <a:lstStyle/>
          <a:p>
            <a:pPr algn="ctr" defTabSz="800280">
              <a:lnSpc>
                <a:spcPct val="90000"/>
              </a:lnSpc>
              <a:spcAft>
                <a:spcPts val="629"/>
              </a:spcAft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Riconoscimento di un «costo di prevenzione» al posto dell’originale costo di smaltimento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5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0" y="0"/>
            <a:ext cx="1218852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96" name="Immagine 7" descr="Immagine che contiene persona, vestiti, Veicolo terrestre, ruota&#10;&#10;Il contenuto generato dall'IA potrebbe non essere corretto."/>
          <p:cNvPicPr/>
          <p:nvPr/>
        </p:nvPicPr>
        <p:blipFill>
          <a:blip r:embed="rId2"/>
          <a:srcRect t="9521" b="477"/>
          <a:stretch/>
        </p:blipFill>
        <p:spPr>
          <a:xfrm>
            <a:off x="0" y="0"/>
            <a:ext cx="609552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7" name="Immagine 5"/>
          <p:cNvPicPr/>
          <p:nvPr/>
        </p:nvPicPr>
        <p:blipFill>
          <a:blip r:embed="rId3"/>
          <a:srcRect t="9999"/>
          <a:stretch/>
        </p:blipFill>
        <p:spPr>
          <a:xfrm>
            <a:off x="6095880" y="0"/>
            <a:ext cx="6095520" cy="6857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9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00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01" name="Rettangolo 7"/>
          <p:cNvSpPr/>
          <p:nvPr/>
        </p:nvSpPr>
        <p:spPr>
          <a:xfrm>
            <a:off x="2106360" y="7920"/>
            <a:ext cx="7190640" cy="690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grpSp>
        <p:nvGrpSpPr>
          <p:cNvPr id="202" name="Gruppo 12"/>
          <p:cNvGrpSpPr/>
          <p:nvPr/>
        </p:nvGrpSpPr>
        <p:grpSpPr>
          <a:xfrm>
            <a:off x="212040" y="1310040"/>
            <a:ext cx="11688840" cy="3985560"/>
            <a:chOff x="212040" y="1310040"/>
            <a:chExt cx="11688840" cy="3985560"/>
          </a:xfrm>
        </p:grpSpPr>
        <p:sp>
          <p:nvSpPr>
            <p:cNvPr id="203" name="Rettangolo con angoli arrotondati 9"/>
            <p:cNvSpPr/>
            <p:nvPr/>
          </p:nvSpPr>
          <p:spPr>
            <a:xfrm>
              <a:off x="212040" y="2782440"/>
              <a:ext cx="1751040" cy="136080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casa del cittadino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04" name="Rettangolo con angoli arrotondati 15"/>
            <p:cNvSpPr/>
            <p:nvPr/>
          </p:nvSpPr>
          <p:spPr>
            <a:xfrm>
              <a:off x="2538720" y="2538000"/>
              <a:ext cx="1550160" cy="19213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4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prenotazione e conferimento a bordo strada</a:t>
              </a:r>
              <a:endParaRPr lang="it-IT" sz="14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05" name="Rettangolo con angoli arrotondati 19"/>
            <p:cNvSpPr/>
            <p:nvPr/>
          </p:nvSpPr>
          <p:spPr>
            <a:xfrm>
              <a:off x="7957080" y="200736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Riciclo 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06" name="Rettangolo con angoli arrotondati 22"/>
            <p:cNvSpPr/>
            <p:nvPr/>
          </p:nvSpPr>
          <p:spPr>
            <a:xfrm>
              <a:off x="7947720" y="323532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Recupero energetico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07" name="Rettangolo con angoli arrotondati 23"/>
            <p:cNvSpPr/>
            <p:nvPr/>
          </p:nvSpPr>
          <p:spPr>
            <a:xfrm>
              <a:off x="7943760" y="452088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Smaltimento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08" name="Rettangolo con angoli arrotondati 26"/>
            <p:cNvSpPr/>
            <p:nvPr/>
          </p:nvSpPr>
          <p:spPr>
            <a:xfrm>
              <a:off x="10149840" y="200376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MATERIE SECONDE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09" name="Rettangolo con angoli arrotondati 29"/>
            <p:cNvSpPr/>
            <p:nvPr/>
          </p:nvSpPr>
          <p:spPr>
            <a:xfrm>
              <a:off x="10149840" y="329184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ENERGIA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cxnSp>
          <p:nvCxnSpPr>
            <p:cNvPr id="210" name="Connettore 2 29"/>
            <p:cNvCxnSpPr/>
            <p:nvPr/>
          </p:nvCxnSpPr>
          <p:spPr>
            <a:xfrm>
              <a:off x="2015280" y="3529080"/>
              <a:ext cx="464400" cy="360"/>
            </a:xfrm>
            <a:prstGeom prst="straightConnector1">
              <a:avLst/>
            </a:prstGeom>
            <a:ln w="38100" cap="rnd">
              <a:solidFill>
                <a:srgbClr val="FFFFFF">
                  <a:lumMod val="85000"/>
                </a:srgbClr>
              </a:solidFill>
              <a:round/>
              <a:tailEnd type="arrow" w="med" len="sm"/>
            </a:ln>
          </p:spPr>
        </p:cxnSp>
        <p:cxnSp>
          <p:nvCxnSpPr>
            <p:cNvPr id="211" name="Connettore a gomito 33"/>
            <p:cNvCxnSpPr/>
            <p:nvPr/>
          </p:nvCxnSpPr>
          <p:spPr>
            <a:xfrm rot="5400000" flipH="1" flipV="1">
              <a:off x="6937920" y="2669400"/>
              <a:ext cx="1204920" cy="680400"/>
            </a:xfrm>
            <a:prstGeom prst="bentConnector3">
              <a:avLst>
                <a:gd name="adj1" fmla="val 50000"/>
              </a:avLst>
            </a:prstGeom>
            <a:ln w="38100" cap="rnd">
              <a:solidFill>
                <a:srgbClr val="FFFFFF">
                  <a:lumMod val="85000"/>
                </a:srgbClr>
              </a:solidFill>
              <a:round/>
              <a:tailEnd type="triangle" w="med" len="sm"/>
            </a:ln>
          </p:spPr>
        </p:cxnSp>
        <p:sp>
          <p:nvSpPr>
            <p:cNvPr id="212" name="CasellaDiTesto 38"/>
            <p:cNvSpPr/>
            <p:nvPr/>
          </p:nvSpPr>
          <p:spPr>
            <a:xfrm>
              <a:off x="607680" y="1497960"/>
              <a:ext cx="83736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FFC000"/>
                  </a:solidFill>
                  <a:uFillTx/>
                  <a:latin typeface="BR Hendrix Black"/>
                </a:rPr>
                <a:t>BENE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13" name="CasellaDiTesto 39"/>
            <p:cNvSpPr/>
            <p:nvPr/>
          </p:nvSpPr>
          <p:spPr>
            <a:xfrm>
              <a:off x="10566000" y="1310040"/>
              <a:ext cx="83736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FFC000"/>
                  </a:solidFill>
                  <a:uFillTx/>
                  <a:latin typeface="BR Hendrix Black"/>
                </a:rPr>
                <a:t>BENE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14" name="CasellaDiTesto 40"/>
            <p:cNvSpPr/>
            <p:nvPr/>
          </p:nvSpPr>
          <p:spPr>
            <a:xfrm>
              <a:off x="5185440" y="1469520"/>
              <a:ext cx="113508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008852"/>
                  </a:solidFill>
                  <a:uFillTx/>
                  <a:latin typeface="BR Hendrix Black"/>
                </a:rPr>
                <a:t>RIFIUTO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15" name="Rettangolo con angoli arrotondati 14"/>
            <p:cNvSpPr/>
            <p:nvPr/>
          </p:nvSpPr>
          <p:spPr>
            <a:xfrm>
              <a:off x="5990040" y="2772720"/>
              <a:ext cx="1286640" cy="16531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0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IMPIANTO DI STOCCAGGIO E/O TRATTAMENTO RIFIUTI</a:t>
              </a:r>
              <a:endParaRPr lang="it-IT" sz="10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</p:grpSp>
      <p:sp>
        <p:nvSpPr>
          <p:cNvPr id="216" name="CasellaDiTesto 41"/>
          <p:cNvSpPr/>
          <p:nvPr/>
        </p:nvSpPr>
        <p:spPr>
          <a:xfrm>
            <a:off x="504360" y="580320"/>
            <a:ext cx="100612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1" u="none" strike="noStrike">
                <a:solidFill>
                  <a:schemeClr val="dk1"/>
                </a:solidFill>
                <a:uFillTx/>
                <a:latin typeface="Trim Poster Regular"/>
              </a:rPr>
              <a:t>Servizio ritiro ingombranti a domicilio </a:t>
            </a:r>
            <a:r>
              <a:rPr lang="it-IT" sz="2800" b="1" u="sng" strike="noStrike">
                <a:solidFill>
                  <a:srgbClr val="008852"/>
                </a:solidFill>
                <a:uFillTx/>
                <a:latin typeface="Trim Poster Regular"/>
              </a:rPr>
              <a:t>standard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7" name="Rettangolo con angoli arrotondati 48"/>
          <p:cNvSpPr/>
          <p:nvPr/>
        </p:nvSpPr>
        <p:spPr>
          <a:xfrm>
            <a:off x="4604760" y="2886120"/>
            <a:ext cx="911160" cy="1192680"/>
          </a:xfrm>
          <a:prstGeom prst="roundRect">
            <a:avLst>
              <a:gd name="adj" fmla="val 16667"/>
            </a:avLst>
          </a:pr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200" b="0" u="none" strike="noStrike">
                <a:solidFill>
                  <a:schemeClr val="lt1"/>
                </a:solidFill>
                <a:uFillTx/>
                <a:latin typeface="BR Hendrix Light"/>
              </a:rPr>
              <a:t>CDR</a:t>
            </a:r>
            <a:endParaRPr lang="it-IT" sz="1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218" name="Connettore 2 56"/>
          <p:cNvCxnSpPr/>
          <p:nvPr/>
        </p:nvCxnSpPr>
        <p:spPr>
          <a:xfrm>
            <a:off x="4271760" y="3482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19" name="Connettore 2 58"/>
          <p:cNvCxnSpPr/>
          <p:nvPr/>
        </p:nvCxnSpPr>
        <p:spPr>
          <a:xfrm>
            <a:off x="5592960" y="3482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20" name="Connettore 2 70"/>
          <p:cNvCxnSpPr/>
          <p:nvPr/>
        </p:nvCxnSpPr>
        <p:spPr>
          <a:xfrm>
            <a:off x="9767520" y="2406960"/>
            <a:ext cx="32076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21" name="Connettore 2 71"/>
          <p:cNvCxnSpPr/>
          <p:nvPr/>
        </p:nvCxnSpPr>
        <p:spPr>
          <a:xfrm>
            <a:off x="9757080" y="3599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22" name="Connettore a gomito 33"/>
          <p:cNvCxnSpPr/>
          <p:nvPr/>
        </p:nvCxnSpPr>
        <p:spPr>
          <a:xfrm rot="16200000" flipH="1">
            <a:off x="7030800" y="4076280"/>
            <a:ext cx="1285920" cy="261360"/>
          </a:xfrm>
          <a:prstGeom prst="bentConnector3">
            <a:avLst>
              <a:gd name="adj1" fmla="val 50014"/>
            </a:avLst>
          </a:prstGeom>
          <a:ln w="38100" cap="rnd">
            <a:solidFill>
              <a:srgbClr val="FFFFFF">
                <a:lumMod val="85000"/>
              </a:srgbClr>
            </a:solidFill>
            <a:round/>
            <a:tailEnd type="triangle" w="med" len="sm"/>
          </a:ln>
        </p:spPr>
      </p:cxnSp>
      <p:cxnSp>
        <p:nvCxnSpPr>
          <p:cNvPr id="223" name="Connettore 2 79"/>
          <p:cNvCxnSpPr/>
          <p:nvPr/>
        </p:nvCxnSpPr>
        <p:spPr>
          <a:xfrm>
            <a:off x="7544880" y="3599280"/>
            <a:ext cx="32076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pic>
        <p:nvPicPr>
          <p:cNvPr id="224" name="Immagine 1" descr="Immagine che contiene Elementi grafici, design&#10;&#10;Il contenuto generato dall'IA potrebbe non essere corretto."/>
          <p:cNvPicPr/>
          <p:nvPr/>
        </p:nvPicPr>
        <p:blipFill>
          <a:blip r:embed="rId3"/>
          <a:stretch/>
        </p:blipFill>
        <p:spPr>
          <a:xfrm>
            <a:off x="256680" y="6105240"/>
            <a:ext cx="46152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26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27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28" name="Rettangolo 7"/>
          <p:cNvSpPr/>
          <p:nvPr/>
        </p:nvSpPr>
        <p:spPr>
          <a:xfrm>
            <a:off x="2106360" y="7920"/>
            <a:ext cx="7190640" cy="690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grpSp>
        <p:nvGrpSpPr>
          <p:cNvPr id="229" name="Gruppo 12"/>
          <p:cNvGrpSpPr/>
          <p:nvPr/>
        </p:nvGrpSpPr>
        <p:grpSpPr>
          <a:xfrm>
            <a:off x="212040" y="1310040"/>
            <a:ext cx="11688840" cy="3985560"/>
            <a:chOff x="212040" y="1310040"/>
            <a:chExt cx="11688840" cy="3985560"/>
          </a:xfrm>
        </p:grpSpPr>
        <p:sp>
          <p:nvSpPr>
            <p:cNvPr id="230" name="Rettangolo con angoli arrotondati 9"/>
            <p:cNvSpPr/>
            <p:nvPr/>
          </p:nvSpPr>
          <p:spPr>
            <a:xfrm>
              <a:off x="212040" y="2782440"/>
              <a:ext cx="1751040" cy="136080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casa del cittadino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31" name="Rettangolo con angoli arrotondati 15"/>
            <p:cNvSpPr/>
            <p:nvPr/>
          </p:nvSpPr>
          <p:spPr>
            <a:xfrm>
              <a:off x="2538720" y="2538000"/>
              <a:ext cx="1550160" cy="19213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4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prenotazione e conferimento a bordo strada</a:t>
              </a:r>
              <a:endParaRPr lang="it-IT" sz="14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32" name="Rettangolo con angoli arrotondati 19"/>
            <p:cNvSpPr/>
            <p:nvPr/>
          </p:nvSpPr>
          <p:spPr>
            <a:xfrm>
              <a:off x="7957080" y="200736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Riciclo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33" name="Rettangolo con angoli arrotondati 22"/>
            <p:cNvSpPr/>
            <p:nvPr/>
          </p:nvSpPr>
          <p:spPr>
            <a:xfrm>
              <a:off x="7947720" y="323532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Recupero energetico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34" name="Rettangolo con angoli arrotondati 23"/>
            <p:cNvSpPr/>
            <p:nvPr/>
          </p:nvSpPr>
          <p:spPr>
            <a:xfrm>
              <a:off x="7943760" y="452088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Smaltimento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35" name="Rettangolo con angoli arrotondati 26"/>
            <p:cNvSpPr/>
            <p:nvPr/>
          </p:nvSpPr>
          <p:spPr>
            <a:xfrm>
              <a:off x="10149840" y="200376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MATERIE SECONDE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36" name="Rettangolo con angoli arrotondati 29"/>
            <p:cNvSpPr/>
            <p:nvPr/>
          </p:nvSpPr>
          <p:spPr>
            <a:xfrm>
              <a:off x="10149840" y="329184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ENERGIA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cxnSp>
          <p:nvCxnSpPr>
            <p:cNvPr id="237" name="Connettore 2 29"/>
            <p:cNvCxnSpPr/>
            <p:nvPr/>
          </p:nvCxnSpPr>
          <p:spPr>
            <a:xfrm>
              <a:off x="2015280" y="3529080"/>
              <a:ext cx="464400" cy="360"/>
            </a:xfrm>
            <a:prstGeom prst="straightConnector1">
              <a:avLst/>
            </a:prstGeom>
            <a:ln w="38100" cap="rnd">
              <a:solidFill>
                <a:srgbClr val="FFFFFF">
                  <a:lumMod val="85000"/>
                </a:srgbClr>
              </a:solidFill>
              <a:round/>
              <a:tailEnd type="arrow" w="med" len="sm"/>
            </a:ln>
          </p:spPr>
        </p:cxnSp>
        <p:cxnSp>
          <p:nvCxnSpPr>
            <p:cNvPr id="238" name="Connettore a gomito 33"/>
            <p:cNvCxnSpPr/>
            <p:nvPr/>
          </p:nvCxnSpPr>
          <p:spPr>
            <a:xfrm rot="5400000" flipH="1" flipV="1">
              <a:off x="6937920" y="2669400"/>
              <a:ext cx="1204920" cy="680400"/>
            </a:xfrm>
            <a:prstGeom prst="bentConnector3">
              <a:avLst>
                <a:gd name="adj1" fmla="val 50000"/>
              </a:avLst>
            </a:prstGeom>
            <a:ln w="38100" cap="rnd">
              <a:solidFill>
                <a:srgbClr val="FFFFFF">
                  <a:lumMod val="85000"/>
                </a:srgbClr>
              </a:solidFill>
              <a:round/>
              <a:tailEnd type="triangle" w="med" len="sm"/>
            </a:ln>
          </p:spPr>
        </p:cxnSp>
        <p:sp>
          <p:nvSpPr>
            <p:cNvPr id="239" name="CasellaDiTesto 38"/>
            <p:cNvSpPr/>
            <p:nvPr/>
          </p:nvSpPr>
          <p:spPr>
            <a:xfrm>
              <a:off x="612720" y="1494720"/>
              <a:ext cx="83736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FFC000"/>
                  </a:solidFill>
                  <a:uFillTx/>
                  <a:latin typeface="BR Hendrix Black"/>
                </a:rPr>
                <a:t>BENE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40" name="CasellaDiTesto 39"/>
            <p:cNvSpPr/>
            <p:nvPr/>
          </p:nvSpPr>
          <p:spPr>
            <a:xfrm>
              <a:off x="10566000" y="1310040"/>
              <a:ext cx="83736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FFC000"/>
                  </a:solidFill>
                  <a:uFillTx/>
                  <a:latin typeface="BR Hendrix Black"/>
                </a:rPr>
                <a:t>BENE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41" name="CasellaDiTesto 40"/>
            <p:cNvSpPr/>
            <p:nvPr/>
          </p:nvSpPr>
          <p:spPr>
            <a:xfrm>
              <a:off x="5185440" y="1469520"/>
              <a:ext cx="113508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008852"/>
                  </a:solidFill>
                  <a:uFillTx/>
                  <a:latin typeface="BR Hendrix Black"/>
                </a:rPr>
                <a:t>RIFIUTO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42" name="Rettangolo con angoli arrotondati 14"/>
            <p:cNvSpPr/>
            <p:nvPr/>
          </p:nvSpPr>
          <p:spPr>
            <a:xfrm>
              <a:off x="5990040" y="2772720"/>
              <a:ext cx="1286640" cy="16531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0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IMPIANTO DI STOCCAGGIO E/O TRATTAMENTO RIFIUTI</a:t>
              </a:r>
              <a:endParaRPr lang="it-IT" sz="10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</p:grpSp>
      <p:sp>
        <p:nvSpPr>
          <p:cNvPr id="243" name="CasellaDiTesto 41"/>
          <p:cNvSpPr/>
          <p:nvPr/>
        </p:nvSpPr>
        <p:spPr>
          <a:xfrm>
            <a:off x="504360" y="580320"/>
            <a:ext cx="1006128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1" u="none" strike="noStrike">
                <a:solidFill>
                  <a:schemeClr val="dk1"/>
                </a:solidFill>
                <a:uFillTx/>
                <a:latin typeface="Trim Poster Regular"/>
              </a:rPr>
              <a:t>Servizio ritiro ingombranti a domicilio </a:t>
            </a:r>
            <a:r>
              <a:rPr lang="it-IT" sz="2800" b="1" u="sng" strike="noStrike">
                <a:solidFill>
                  <a:srgbClr val="008852"/>
                </a:solidFill>
                <a:uFillTx/>
                <a:latin typeface="Trim Poster Regular"/>
              </a:rPr>
              <a:t>con prevenzione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4" name="Rettangolo con angoli arrotondati 48"/>
          <p:cNvSpPr/>
          <p:nvPr/>
        </p:nvSpPr>
        <p:spPr>
          <a:xfrm>
            <a:off x="4604760" y="2886120"/>
            <a:ext cx="911160" cy="1192680"/>
          </a:xfrm>
          <a:prstGeom prst="roundRect">
            <a:avLst>
              <a:gd name="adj" fmla="val 16667"/>
            </a:avLst>
          </a:pr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200" b="0" u="none" strike="noStrike">
                <a:solidFill>
                  <a:schemeClr val="lt1"/>
                </a:solidFill>
                <a:uFillTx/>
                <a:latin typeface="BR Hendrix Light"/>
              </a:rPr>
              <a:t>CDR + </a:t>
            </a:r>
            <a:r>
              <a:rPr lang="it-IT" sz="1200" b="1" u="none" strike="noStrike">
                <a:solidFill>
                  <a:schemeClr val="lt1"/>
                </a:solidFill>
                <a:uFillTx/>
                <a:latin typeface="BR Hendrix"/>
              </a:rPr>
              <a:t>Isola del riutilizzo</a:t>
            </a:r>
            <a:endParaRPr lang="it-IT" sz="1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245" name="Connettore 2 56"/>
          <p:cNvCxnSpPr/>
          <p:nvPr/>
        </p:nvCxnSpPr>
        <p:spPr>
          <a:xfrm>
            <a:off x="4271760" y="3482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46" name="Connettore 2 58"/>
          <p:cNvCxnSpPr/>
          <p:nvPr/>
        </p:nvCxnSpPr>
        <p:spPr>
          <a:xfrm>
            <a:off x="5592960" y="3482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47" name="Connettore 2 70"/>
          <p:cNvCxnSpPr/>
          <p:nvPr/>
        </p:nvCxnSpPr>
        <p:spPr>
          <a:xfrm>
            <a:off x="9767520" y="2406960"/>
            <a:ext cx="32076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48" name="Connettore 2 71"/>
          <p:cNvCxnSpPr/>
          <p:nvPr/>
        </p:nvCxnSpPr>
        <p:spPr>
          <a:xfrm>
            <a:off x="9757080" y="3599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49" name="Connettore a gomito 33"/>
          <p:cNvCxnSpPr/>
          <p:nvPr/>
        </p:nvCxnSpPr>
        <p:spPr>
          <a:xfrm rot="16200000" flipH="1">
            <a:off x="7030800" y="4076280"/>
            <a:ext cx="1285920" cy="261360"/>
          </a:xfrm>
          <a:prstGeom prst="bentConnector3">
            <a:avLst>
              <a:gd name="adj1" fmla="val 50014"/>
            </a:avLst>
          </a:prstGeom>
          <a:ln w="38100" cap="rnd">
            <a:solidFill>
              <a:srgbClr val="FFFFFF">
                <a:lumMod val="85000"/>
              </a:srgbClr>
            </a:solidFill>
            <a:round/>
            <a:tailEnd type="triangle" w="med" len="sm"/>
          </a:ln>
        </p:spPr>
      </p:cxnSp>
      <p:cxnSp>
        <p:nvCxnSpPr>
          <p:cNvPr id="250" name="Connettore 2 79"/>
          <p:cNvCxnSpPr/>
          <p:nvPr/>
        </p:nvCxnSpPr>
        <p:spPr>
          <a:xfrm>
            <a:off x="7544880" y="3599280"/>
            <a:ext cx="32076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51" name="Connettore a gomito 33"/>
          <p:cNvCxnSpPr/>
          <p:nvPr/>
        </p:nvCxnSpPr>
        <p:spPr>
          <a:xfrm rot="16200000" flipH="1">
            <a:off x="7030800" y="5315760"/>
            <a:ext cx="1285920" cy="261360"/>
          </a:xfrm>
          <a:prstGeom prst="bentConnector3">
            <a:avLst>
              <a:gd name="adj1" fmla="val 50014"/>
            </a:avLst>
          </a:prstGeom>
          <a:ln w="38100" cap="rnd">
            <a:solidFill>
              <a:srgbClr val="FFFFFF">
                <a:lumMod val="85000"/>
              </a:srgbClr>
            </a:solidFill>
            <a:round/>
            <a:tailEnd type="triangle" w="med" len="sm"/>
          </a:ln>
        </p:spPr>
      </p:cxnSp>
      <p:sp>
        <p:nvSpPr>
          <p:cNvPr id="252" name="Rettangolo con angoli arrotondati 23"/>
          <p:cNvSpPr/>
          <p:nvPr/>
        </p:nvSpPr>
        <p:spPr>
          <a:xfrm>
            <a:off x="8008200" y="5702040"/>
            <a:ext cx="1751040" cy="774720"/>
          </a:xfrm>
          <a:prstGeom prst="roundRect">
            <a:avLst>
              <a:gd name="adj" fmla="val 16667"/>
            </a:avLst>
          </a:pr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600" b="1" u="none" strike="noStrike">
                <a:solidFill>
                  <a:schemeClr val="lt1"/>
                </a:solidFill>
                <a:uFillTx/>
                <a:latin typeface="BR Hendrix"/>
              </a:rPr>
              <a:t>Preparazione al riutilizzo</a:t>
            </a:r>
            <a:endParaRPr lang="it-IT" sz="1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253" name="Connettore 2 6"/>
          <p:cNvCxnSpPr/>
          <p:nvPr/>
        </p:nvCxnSpPr>
        <p:spPr>
          <a:xfrm>
            <a:off x="9906840" y="608940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sp>
        <p:nvSpPr>
          <p:cNvPr id="254" name="Rettangolo con angoli arrotondati 29"/>
          <p:cNvSpPr/>
          <p:nvPr/>
        </p:nvSpPr>
        <p:spPr>
          <a:xfrm>
            <a:off x="10391760" y="5809320"/>
            <a:ext cx="1387440" cy="56016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600" b="1" u="none" strike="noStrike">
                <a:solidFill>
                  <a:schemeClr val="lt1"/>
                </a:solidFill>
                <a:uFillTx/>
                <a:latin typeface="BR Hendrix"/>
              </a:rPr>
              <a:t>Riuso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55" name="Immagine 9" descr="Immagine che contiene Elementi grafici, design&#10;&#10;Il contenuto generato dall'IA potrebbe non essere corretto."/>
          <p:cNvPicPr/>
          <p:nvPr/>
        </p:nvPicPr>
        <p:blipFill>
          <a:blip r:embed="rId3"/>
          <a:stretch/>
        </p:blipFill>
        <p:spPr>
          <a:xfrm>
            <a:off x="256680" y="6105240"/>
            <a:ext cx="46152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7" name="Rettangolo 7"/>
          <p:cNvSpPr/>
          <p:nvPr/>
        </p:nvSpPr>
        <p:spPr>
          <a:xfrm>
            <a:off x="2106360" y="7920"/>
            <a:ext cx="7190640" cy="690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58" name="Rettangolo 9"/>
          <p:cNvSpPr/>
          <p:nvPr/>
        </p:nvSpPr>
        <p:spPr>
          <a:xfrm>
            <a:off x="5535000" y="2290320"/>
            <a:ext cx="6198840" cy="310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Attualmente c’è la spinta all'apertura di Centri del riutilizzo sui comuni di Ravarino, Castelmaggiore, Crevalcore, gestiti tutti da Geovest senza l'operatore Piccola Carovana.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Nei CDR c’è un palmare in dotazione all'operatore, quindi il sistema potrebbe essere un’implementazione software di quello già in uso al fine di inserire il sistema di tracciatura/rendicontazione.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9" name="CasellaDiTesto 1"/>
          <p:cNvSpPr/>
          <p:nvPr/>
        </p:nvSpPr>
        <p:spPr>
          <a:xfrm>
            <a:off x="682920" y="2905920"/>
            <a:ext cx="464616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1" u="none" strike="noStrike">
                <a:solidFill>
                  <a:schemeClr val="dk1"/>
                </a:solidFill>
                <a:uFillTx/>
                <a:latin typeface="Trim Poster Regular"/>
              </a:rPr>
              <a:t>Centro di Raccolta </a:t>
            </a:r>
            <a:r>
              <a:rPr lang="it-IT" sz="2800" b="1" u="none" strike="noStrike">
                <a:solidFill>
                  <a:srgbClr val="008852"/>
                </a:solidFill>
                <a:uFillTx/>
                <a:latin typeface="Trim Poster Regular"/>
              </a:rPr>
              <a:t>con isola del riutilizzo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60" name="Immagine 4" descr="Immagine che contiene Elementi grafici, design&#10;&#10;Il contenuto generato dall'IA potrebbe non essere corretto."/>
          <p:cNvPicPr/>
          <p:nvPr/>
        </p:nvPicPr>
        <p:blipFill>
          <a:blip r:embed="rId3"/>
          <a:stretch/>
        </p:blipFill>
        <p:spPr>
          <a:xfrm>
            <a:off x="11272320" y="6090840"/>
            <a:ext cx="46152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olo 1"/>
          <p:cNvSpPr/>
          <p:nvPr/>
        </p:nvSpPr>
        <p:spPr>
          <a:xfrm>
            <a:off x="718560" y="208944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Chi </a:t>
            </a: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siamo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Segnaposto contenuto 2"/>
          <p:cNvSpPr/>
          <p:nvPr/>
        </p:nvSpPr>
        <p:spPr>
          <a:xfrm>
            <a:off x="718560" y="3100320"/>
            <a:ext cx="4524480" cy="175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La Piccola Carovana è una Cooperativa sociale di tipo A+B nata nel Comune di  Crevalcore, in Provincia di Bologna, nel maggio 2003. 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La cooperativa nasce con l’unica finalità di promuovere e garantire l’inclusione sociale dei soggetti più fragili della società. 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Figura a mano libera 4"/>
          <p:cNvSpPr/>
          <p:nvPr/>
        </p:nvSpPr>
        <p:spPr>
          <a:xfrm rot="2396400">
            <a:off x="5133960" y="2376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185721" h="6387403">
                <a:moveTo>
                  <a:pt x="3489132" y="10797"/>
                </a:moveTo>
                <a:cubicBezTo>
                  <a:pt x="2388995" y="146528"/>
                  <a:pt x="317306" y="1751491"/>
                  <a:pt x="45844" y="2782572"/>
                </a:cubicBezTo>
                <a:cubicBezTo>
                  <a:pt x="-225618" y="3813653"/>
                  <a:pt x="750694" y="5740085"/>
                  <a:pt x="1860357" y="6197285"/>
                </a:cubicBezTo>
                <a:cubicBezTo>
                  <a:pt x="2970019" y="6654485"/>
                  <a:pt x="5906100" y="6230622"/>
                  <a:pt x="6703819" y="5525772"/>
                </a:cubicBezTo>
                <a:cubicBezTo>
                  <a:pt x="7501538" y="4820922"/>
                  <a:pt x="7184831" y="2889729"/>
                  <a:pt x="6646669" y="1968185"/>
                </a:cubicBezTo>
                <a:cubicBezTo>
                  <a:pt x="6108507" y="1046641"/>
                  <a:pt x="4589269" y="-124934"/>
                  <a:pt x="3489132" y="10797"/>
                </a:cubicBezTo>
                <a:close/>
              </a:path>
            </a:pathLst>
          </a:cu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46" name="Figura a mano libera 5"/>
          <p:cNvSpPr/>
          <p:nvPr/>
        </p:nvSpPr>
        <p:spPr>
          <a:xfrm rot="2396400">
            <a:off x="5286600" y="17640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551518" h="6387403">
                <a:moveTo>
                  <a:pt x="3666750" y="10797"/>
                </a:moveTo>
                <a:cubicBezTo>
                  <a:pt x="2243498" y="-18232"/>
                  <a:pt x="128217" y="1828521"/>
                  <a:pt x="48177" y="2782572"/>
                </a:cubicBezTo>
                <a:cubicBezTo>
                  <a:pt x="-138568" y="3834397"/>
                  <a:pt x="687095" y="5743322"/>
                  <a:pt x="1955060" y="6197285"/>
                </a:cubicBezTo>
                <a:cubicBezTo>
                  <a:pt x="2972474" y="6799735"/>
                  <a:pt x="6154423" y="6519886"/>
                  <a:pt x="7045084" y="5525772"/>
                </a:cubicBezTo>
                <a:cubicBezTo>
                  <a:pt x="7829763" y="4791569"/>
                  <a:pt x="7666847" y="2945281"/>
                  <a:pt x="6985024" y="1968185"/>
                </a:cubicBezTo>
                <a:cubicBezTo>
                  <a:pt x="6461581" y="1051637"/>
                  <a:pt x="4851046" y="-182878"/>
                  <a:pt x="3666750" y="10797"/>
                </a:cubicBezTo>
                <a:close/>
              </a:path>
            </a:pathLst>
          </a:custGeom>
          <a:noFill/>
          <a:ln>
            <a:solidFill>
              <a:srgbClr val="FCC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47" name="Immagine 7" descr="Immagine che contiene vestiti, persona, donna, persone&#10;&#10;Il contenuto generato dall'IA potrebbe non essere corretto."/>
          <p:cNvPicPr/>
          <p:nvPr/>
        </p:nvPicPr>
        <p:blipFill>
          <a:blip r:embed="rId2"/>
          <a:srcRect r="41038"/>
          <a:stretch/>
        </p:blipFill>
        <p:spPr>
          <a:xfrm>
            <a:off x="5901120" y="544320"/>
            <a:ext cx="5719680" cy="5768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62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63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64" name="Rettangolo 7"/>
          <p:cNvSpPr/>
          <p:nvPr/>
        </p:nvSpPr>
        <p:spPr>
          <a:xfrm>
            <a:off x="2106360" y="7920"/>
            <a:ext cx="7190640" cy="690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grpSp>
        <p:nvGrpSpPr>
          <p:cNvPr id="265" name="Gruppo 12"/>
          <p:cNvGrpSpPr/>
          <p:nvPr/>
        </p:nvGrpSpPr>
        <p:grpSpPr>
          <a:xfrm>
            <a:off x="212040" y="1310040"/>
            <a:ext cx="11688840" cy="3985560"/>
            <a:chOff x="212040" y="1310040"/>
            <a:chExt cx="11688840" cy="3985560"/>
          </a:xfrm>
        </p:grpSpPr>
        <p:sp>
          <p:nvSpPr>
            <p:cNvPr id="266" name="Rettangolo con angoli arrotondati 9"/>
            <p:cNvSpPr/>
            <p:nvPr/>
          </p:nvSpPr>
          <p:spPr>
            <a:xfrm>
              <a:off x="212040" y="2782440"/>
              <a:ext cx="1751040" cy="136080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casa del cittadino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67" name="Rettangolo con angoli arrotondati 15"/>
            <p:cNvSpPr/>
            <p:nvPr/>
          </p:nvSpPr>
          <p:spPr>
            <a:xfrm>
              <a:off x="2538720" y="2538000"/>
              <a:ext cx="1550160" cy="19213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4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prenotazione e conferimento a bordo strada</a:t>
              </a:r>
              <a:endParaRPr lang="it-IT" sz="14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68" name="Rettangolo con angoli arrotondati 19"/>
            <p:cNvSpPr/>
            <p:nvPr/>
          </p:nvSpPr>
          <p:spPr>
            <a:xfrm>
              <a:off x="7957080" y="200736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Riciclo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69" name="Rettangolo con angoli arrotondati 22"/>
            <p:cNvSpPr/>
            <p:nvPr/>
          </p:nvSpPr>
          <p:spPr>
            <a:xfrm>
              <a:off x="7947720" y="323532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Recupero energetico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70" name="Rettangolo con angoli arrotondati 23"/>
            <p:cNvSpPr/>
            <p:nvPr/>
          </p:nvSpPr>
          <p:spPr>
            <a:xfrm>
              <a:off x="7943760" y="452088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Smaltimento</a:t>
              </a:r>
              <a:endParaRPr lang="it-IT" sz="16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71" name="Rettangolo con angoli arrotondati 26"/>
            <p:cNvSpPr/>
            <p:nvPr/>
          </p:nvSpPr>
          <p:spPr>
            <a:xfrm>
              <a:off x="10149840" y="200376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MATERIE SECONDE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72" name="Rettangolo con angoli arrotondati 29"/>
            <p:cNvSpPr/>
            <p:nvPr/>
          </p:nvSpPr>
          <p:spPr>
            <a:xfrm>
              <a:off x="10149840" y="3291840"/>
              <a:ext cx="1751040" cy="77472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6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ENERGIA</a:t>
              </a:r>
              <a:endParaRPr lang="it-IT" sz="16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cxnSp>
          <p:nvCxnSpPr>
            <p:cNvPr id="273" name="Connettore 2 29"/>
            <p:cNvCxnSpPr/>
            <p:nvPr/>
          </p:nvCxnSpPr>
          <p:spPr>
            <a:xfrm>
              <a:off x="2015280" y="3529080"/>
              <a:ext cx="464400" cy="360"/>
            </a:xfrm>
            <a:prstGeom prst="straightConnector1">
              <a:avLst/>
            </a:prstGeom>
            <a:ln w="38100" cap="rnd">
              <a:solidFill>
                <a:srgbClr val="FFFFFF">
                  <a:lumMod val="85000"/>
                </a:srgbClr>
              </a:solidFill>
              <a:round/>
              <a:tailEnd type="arrow" w="med" len="sm"/>
            </a:ln>
          </p:spPr>
        </p:cxnSp>
        <p:cxnSp>
          <p:nvCxnSpPr>
            <p:cNvPr id="274" name="Connettore a gomito 33"/>
            <p:cNvCxnSpPr/>
            <p:nvPr/>
          </p:nvCxnSpPr>
          <p:spPr>
            <a:xfrm rot="5400000" flipH="1" flipV="1">
              <a:off x="6937920" y="2669400"/>
              <a:ext cx="1204920" cy="680400"/>
            </a:xfrm>
            <a:prstGeom prst="bentConnector3">
              <a:avLst>
                <a:gd name="adj1" fmla="val 50000"/>
              </a:avLst>
            </a:prstGeom>
            <a:ln w="38100" cap="rnd">
              <a:solidFill>
                <a:srgbClr val="FFFFFF">
                  <a:lumMod val="85000"/>
                </a:srgbClr>
              </a:solidFill>
              <a:round/>
              <a:tailEnd type="triangle" w="med" len="sm"/>
            </a:ln>
          </p:spPr>
        </p:cxnSp>
        <p:sp>
          <p:nvSpPr>
            <p:cNvPr id="275" name="CasellaDiTesto 38"/>
            <p:cNvSpPr/>
            <p:nvPr/>
          </p:nvSpPr>
          <p:spPr>
            <a:xfrm>
              <a:off x="612720" y="1494720"/>
              <a:ext cx="83736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FFC000"/>
                  </a:solidFill>
                  <a:uFillTx/>
                  <a:latin typeface="BR Hendrix Black"/>
                </a:rPr>
                <a:t>BENE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76" name="CasellaDiTesto 39"/>
            <p:cNvSpPr/>
            <p:nvPr/>
          </p:nvSpPr>
          <p:spPr>
            <a:xfrm>
              <a:off x="10566000" y="1310040"/>
              <a:ext cx="83736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FFC000"/>
                  </a:solidFill>
                  <a:uFillTx/>
                  <a:latin typeface="BR Hendrix Black"/>
                </a:rPr>
                <a:t>BENE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77" name="CasellaDiTesto 40"/>
            <p:cNvSpPr/>
            <p:nvPr/>
          </p:nvSpPr>
          <p:spPr>
            <a:xfrm>
              <a:off x="5185440" y="1469520"/>
              <a:ext cx="113508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800" b="1" u="none" strike="noStrike">
                  <a:solidFill>
                    <a:srgbClr val="008852"/>
                  </a:solidFill>
                  <a:uFillTx/>
                  <a:latin typeface="BR Hendrix Black"/>
                </a:rPr>
                <a:t>RIFIUTO</a:t>
              </a:r>
              <a:endParaRPr lang="it-IT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78" name="Rettangolo con angoli arrotondati 14"/>
            <p:cNvSpPr/>
            <p:nvPr/>
          </p:nvSpPr>
          <p:spPr>
            <a:xfrm>
              <a:off x="5990040" y="2772720"/>
              <a:ext cx="1286640" cy="1653120"/>
            </a:xfrm>
            <a:prstGeom prst="roundRect">
              <a:avLst>
                <a:gd name="adj" fmla="val 16667"/>
              </a:avLst>
            </a:prstGeom>
            <a:solidFill>
              <a:srgbClr val="0088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it-IT" sz="1000" b="0" u="none" strike="noStrike">
                  <a:solidFill>
                    <a:schemeClr val="lt1"/>
                  </a:solidFill>
                  <a:uFillTx/>
                  <a:latin typeface="BR Hendrix Light"/>
                </a:rPr>
                <a:t>IMPIANTO DI STOCCAGGIO E/O TRATTAMENTO RIFIUTI</a:t>
              </a:r>
              <a:endParaRPr lang="it-IT" sz="10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</p:grpSp>
      <p:sp>
        <p:nvSpPr>
          <p:cNvPr id="279" name="CasellaDiTesto 41"/>
          <p:cNvSpPr/>
          <p:nvPr/>
        </p:nvSpPr>
        <p:spPr>
          <a:xfrm>
            <a:off x="504360" y="580320"/>
            <a:ext cx="1107432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1" u="none" strike="noStrike">
                <a:solidFill>
                  <a:schemeClr val="dk1"/>
                </a:solidFill>
                <a:uFillTx/>
                <a:latin typeface="Trim Poster Regular"/>
              </a:rPr>
              <a:t>Servizio ritiro ingombranti a domicilio </a:t>
            </a:r>
            <a:r>
              <a:rPr lang="it-IT" sz="2800" b="1" u="sng" strike="noStrike">
                <a:solidFill>
                  <a:srgbClr val="008852"/>
                </a:solidFill>
                <a:uFillTx/>
                <a:latin typeface="Trim Poster Regular"/>
              </a:rPr>
              <a:t>con isola di riutilizzo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0" name="Rettangolo con angoli arrotondati 48"/>
          <p:cNvSpPr/>
          <p:nvPr/>
        </p:nvSpPr>
        <p:spPr>
          <a:xfrm>
            <a:off x="4604760" y="2886120"/>
            <a:ext cx="911160" cy="1192680"/>
          </a:xfrm>
          <a:prstGeom prst="roundRect">
            <a:avLst>
              <a:gd name="adj" fmla="val 16667"/>
            </a:avLst>
          </a:pr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200" b="0" u="none" strike="noStrike">
                <a:solidFill>
                  <a:schemeClr val="lt1"/>
                </a:solidFill>
                <a:uFillTx/>
                <a:latin typeface="BR Hendrix Light"/>
              </a:rPr>
              <a:t>CDR + </a:t>
            </a:r>
            <a:r>
              <a:rPr lang="it-IT" sz="1200" b="1" u="none" strike="noStrike">
                <a:solidFill>
                  <a:schemeClr val="lt1"/>
                </a:solidFill>
                <a:uFillTx/>
                <a:latin typeface="BR Hendrix"/>
              </a:rPr>
              <a:t>Isola del riutilizzo</a:t>
            </a:r>
            <a:endParaRPr lang="it-IT" sz="1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281" name="Connettore 2 56"/>
          <p:cNvCxnSpPr/>
          <p:nvPr/>
        </p:nvCxnSpPr>
        <p:spPr>
          <a:xfrm>
            <a:off x="4271760" y="3482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82" name="Connettore 2 58"/>
          <p:cNvCxnSpPr/>
          <p:nvPr/>
        </p:nvCxnSpPr>
        <p:spPr>
          <a:xfrm>
            <a:off x="5592960" y="3482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83" name="Connettore 2 70"/>
          <p:cNvCxnSpPr/>
          <p:nvPr/>
        </p:nvCxnSpPr>
        <p:spPr>
          <a:xfrm>
            <a:off x="9767520" y="2406960"/>
            <a:ext cx="32076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84" name="Connettore 2 71"/>
          <p:cNvCxnSpPr/>
          <p:nvPr/>
        </p:nvCxnSpPr>
        <p:spPr>
          <a:xfrm>
            <a:off x="9757080" y="359928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85" name="Connettore a gomito 33"/>
          <p:cNvCxnSpPr/>
          <p:nvPr/>
        </p:nvCxnSpPr>
        <p:spPr>
          <a:xfrm rot="16200000" flipH="1">
            <a:off x="7030800" y="4076280"/>
            <a:ext cx="1285920" cy="261360"/>
          </a:xfrm>
          <a:prstGeom prst="bentConnector3">
            <a:avLst>
              <a:gd name="adj1" fmla="val 50014"/>
            </a:avLst>
          </a:prstGeom>
          <a:ln w="38100" cap="rnd">
            <a:solidFill>
              <a:srgbClr val="FFFFFF">
                <a:lumMod val="85000"/>
              </a:srgbClr>
            </a:solidFill>
            <a:round/>
            <a:tailEnd type="triangle" w="med" len="sm"/>
          </a:ln>
        </p:spPr>
      </p:cxnSp>
      <p:cxnSp>
        <p:nvCxnSpPr>
          <p:cNvPr id="286" name="Connettore 2 79"/>
          <p:cNvCxnSpPr/>
          <p:nvPr/>
        </p:nvCxnSpPr>
        <p:spPr>
          <a:xfrm>
            <a:off x="7544880" y="3599280"/>
            <a:ext cx="32076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cxnSp>
        <p:nvCxnSpPr>
          <p:cNvPr id="287" name="Connettore a gomito 33"/>
          <p:cNvCxnSpPr/>
          <p:nvPr/>
        </p:nvCxnSpPr>
        <p:spPr>
          <a:xfrm rot="16200000" flipH="1">
            <a:off x="7030800" y="5315760"/>
            <a:ext cx="1285920" cy="261360"/>
          </a:xfrm>
          <a:prstGeom prst="bentConnector3">
            <a:avLst>
              <a:gd name="adj1" fmla="val 50014"/>
            </a:avLst>
          </a:prstGeom>
          <a:ln w="38100" cap="rnd">
            <a:solidFill>
              <a:srgbClr val="FFFFFF">
                <a:lumMod val="85000"/>
              </a:srgbClr>
            </a:solidFill>
            <a:round/>
            <a:tailEnd type="triangle" w="med" len="sm"/>
          </a:ln>
        </p:spPr>
      </p:cxnSp>
      <p:sp>
        <p:nvSpPr>
          <p:cNvPr id="288" name="Rettangolo con angoli arrotondati 23"/>
          <p:cNvSpPr/>
          <p:nvPr/>
        </p:nvSpPr>
        <p:spPr>
          <a:xfrm>
            <a:off x="8008200" y="5702040"/>
            <a:ext cx="1751040" cy="774720"/>
          </a:xfrm>
          <a:prstGeom prst="roundRect">
            <a:avLst>
              <a:gd name="adj" fmla="val 16667"/>
            </a:avLst>
          </a:pr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600" b="1" u="none" strike="noStrike">
                <a:solidFill>
                  <a:schemeClr val="lt1"/>
                </a:solidFill>
                <a:uFillTx/>
                <a:latin typeface="BR Hendrix"/>
              </a:rPr>
              <a:t>Preparazione al riutilizzo</a:t>
            </a:r>
            <a:endParaRPr lang="it-IT" sz="16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289" name="Connettore 2 6"/>
          <p:cNvCxnSpPr/>
          <p:nvPr/>
        </p:nvCxnSpPr>
        <p:spPr>
          <a:xfrm>
            <a:off x="9906840" y="6089400"/>
            <a:ext cx="320400" cy="360"/>
          </a:xfrm>
          <a:prstGeom prst="straightConnector1">
            <a:avLst/>
          </a:prstGeom>
          <a:ln w="38100" cap="rnd">
            <a:solidFill>
              <a:srgbClr val="FFFFFF">
                <a:lumMod val="85000"/>
              </a:srgbClr>
            </a:solidFill>
            <a:round/>
            <a:tailEnd type="arrow" w="med" len="sm"/>
          </a:ln>
        </p:spPr>
      </p:cxnSp>
      <p:sp>
        <p:nvSpPr>
          <p:cNvPr id="290" name="Rettangolo con angoli arrotondati 29"/>
          <p:cNvSpPr/>
          <p:nvPr/>
        </p:nvSpPr>
        <p:spPr>
          <a:xfrm>
            <a:off x="10391760" y="5809320"/>
            <a:ext cx="1387440" cy="56016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600" b="1" u="none" strike="noStrike">
                <a:solidFill>
                  <a:schemeClr val="lt1"/>
                </a:solidFill>
                <a:uFillTx/>
                <a:latin typeface="BR Hendrix"/>
              </a:rPr>
              <a:t>Riuso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91" name="Immagine 9" descr="Immagine che contiene Elementi grafici, design&#10;&#10;Il contenuto generato dall'IA potrebbe non essere corretto."/>
          <p:cNvPicPr/>
          <p:nvPr/>
        </p:nvPicPr>
        <p:blipFill>
          <a:blip r:embed="rId3"/>
          <a:stretch/>
        </p:blipFill>
        <p:spPr>
          <a:xfrm>
            <a:off x="256680" y="6105240"/>
            <a:ext cx="46152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itolo 1"/>
          <p:cNvSpPr/>
          <p:nvPr/>
        </p:nvSpPr>
        <p:spPr>
          <a:xfrm>
            <a:off x="718560" y="1774800"/>
            <a:ext cx="537696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85000" lnSpcReduction="19999"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Isola del riutilizzo presso i 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Centro di Raccolta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3" name="Segnaposto contenuto 2"/>
          <p:cNvSpPr/>
          <p:nvPr/>
        </p:nvSpPr>
        <p:spPr>
          <a:xfrm>
            <a:off x="718560" y="3100320"/>
            <a:ext cx="6324840" cy="30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Attualmente c’è la spinta all'apertura di Centri del Riutilizzo da Ravarino, Castelmaggiore, Crevalcore, gestiti tutti da Geovest senza l'operatore Piccola Carovana.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Nei CDR c’è un palmare in dotazione all'operatore, quindi il sistema potrebbe essere un’implementazione software di quello già in uso al fine di inserire il sistema di tracciatura/rendicontazione. 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Sarà necessario partire con alcuni CDR con un progetto pilota individuando gli spazi dove collocare le isole del riutilizzo (cassoni scarrabili) e una volta verificata la corretta funzionalità del progetto replicarlo sui CDR dove è fattibile collocare un cassone scarrabile.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94" name="Immagine 6" descr="Immagine che contiene Elementi grafici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256680" y="6105240"/>
            <a:ext cx="461520" cy="45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Figura a mano libera 3"/>
          <p:cNvSpPr/>
          <p:nvPr/>
        </p:nvSpPr>
        <p:spPr>
          <a:xfrm>
            <a:off x="8073000" y="1024920"/>
            <a:ext cx="3220560" cy="1325160"/>
          </a:xfrm>
          <a:custGeom>
            <a:avLst/>
            <a:gdLst>
              <a:gd name="textAreaLeft" fmla="*/ 0 w 3220560"/>
              <a:gd name="textAreaRight" fmla="*/ 3220920 w 3220560"/>
              <a:gd name="textAreaTop" fmla="*/ 0 h 1325160"/>
              <a:gd name="textAreaBottom" fmla="*/ 1325520 h 1325160"/>
            </a:gdLst>
            <a:ahLst/>
            <a:cxnLst/>
            <a:rect l="textAreaLeft" t="textAreaTop" r="textAreaRight" b="textAreaBottom"/>
            <a:pathLst>
              <a:path w="2137961" h="1068980">
                <a:moveTo>
                  <a:pt x="0" y="106898"/>
                </a:moveTo>
                <a:cubicBezTo>
                  <a:pt x="0" y="47860"/>
                  <a:pt x="47860" y="0"/>
                  <a:pt x="106898" y="0"/>
                </a:cubicBezTo>
                <a:lnTo>
                  <a:pt x="2031063" y="0"/>
                </a:lnTo>
                <a:cubicBezTo>
                  <a:pt x="2090101" y="0"/>
                  <a:pt x="2137961" y="47860"/>
                  <a:pt x="2137961" y="106898"/>
                </a:cubicBezTo>
                <a:lnTo>
                  <a:pt x="2137961" y="962082"/>
                </a:lnTo>
                <a:cubicBezTo>
                  <a:pt x="2137961" y="1021120"/>
                  <a:pt x="2090101" y="1068980"/>
                  <a:pt x="2031063" y="1068980"/>
                </a:cubicBezTo>
                <a:lnTo>
                  <a:pt x="106898" y="1068980"/>
                </a:lnTo>
                <a:cubicBezTo>
                  <a:pt x="47860" y="1068980"/>
                  <a:pt x="0" y="1021120"/>
                  <a:pt x="0" y="962082"/>
                </a:cubicBezTo>
                <a:lnTo>
                  <a:pt x="0" y="106898"/>
                </a:lnTo>
                <a:close/>
              </a:path>
            </a:pathLst>
          </a:custGeom>
          <a:solidFill>
            <a:srgbClr val="008852"/>
          </a:solidFill>
          <a:ln>
            <a:noFill/>
          </a:ln>
          <a:effectLst>
            <a:outerShdw blurRad="50760" dist="25455" dir="2700000" algn="tl" rotWithShape="0">
              <a:schemeClr val="bg2">
                <a:lumMod val="75000"/>
                <a:alpha val="40000"/>
              </a:schemeClr>
            </a:outerShdw>
          </a:effectLst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2840" tIns="42840" rIns="42840" bIns="42840" numCol="1" spcCol="1440" anchor="ctr">
            <a:noAutofit/>
          </a:bodyPr>
          <a:lstStyle/>
          <a:p>
            <a:pPr algn="ctr" defTabSz="800280">
              <a:lnSpc>
                <a:spcPct val="90000"/>
              </a:lnSpc>
              <a:spcAft>
                <a:spcPts val="629"/>
              </a:spcAft>
            </a:pPr>
            <a:r>
              <a:rPr lang="it-IT" sz="1800" b="0" u="none" strike="noStrike">
                <a:solidFill>
                  <a:schemeClr val="lt1"/>
                </a:solidFill>
                <a:uFillTx/>
                <a:latin typeface="BR Hendrix Light"/>
              </a:rPr>
              <a:t>Come si sostiene economicamente?</a:t>
            </a:r>
            <a:endParaRPr lang="it-IT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96" name="Figura a mano libera 8"/>
          <p:cNvSpPr/>
          <p:nvPr/>
        </p:nvSpPr>
        <p:spPr>
          <a:xfrm>
            <a:off x="8300160" y="4365000"/>
            <a:ext cx="2766600" cy="1325160"/>
          </a:xfrm>
          <a:custGeom>
            <a:avLst/>
            <a:gdLst>
              <a:gd name="textAreaLeft" fmla="*/ 0 w 2766600"/>
              <a:gd name="textAreaRight" fmla="*/ 2766960 w 2766600"/>
              <a:gd name="textAreaTop" fmla="*/ 0 h 1325160"/>
              <a:gd name="textAreaBottom" fmla="*/ 1325520 h 1325160"/>
            </a:gdLst>
            <a:ahLst/>
            <a:cxnLst/>
            <a:rect l="textAreaLeft" t="textAreaTop" r="textAreaRight" b="textAreaBottom"/>
            <a:pathLst>
              <a:path w="2141660" h="1068980">
                <a:moveTo>
                  <a:pt x="0" y="106898"/>
                </a:moveTo>
                <a:cubicBezTo>
                  <a:pt x="0" y="47860"/>
                  <a:pt x="47860" y="0"/>
                  <a:pt x="106898" y="0"/>
                </a:cubicBezTo>
                <a:lnTo>
                  <a:pt x="2034762" y="0"/>
                </a:lnTo>
                <a:cubicBezTo>
                  <a:pt x="2093800" y="0"/>
                  <a:pt x="2141660" y="47860"/>
                  <a:pt x="2141660" y="106898"/>
                </a:cubicBezTo>
                <a:lnTo>
                  <a:pt x="2141660" y="962082"/>
                </a:lnTo>
                <a:cubicBezTo>
                  <a:pt x="2141660" y="1021120"/>
                  <a:pt x="2093800" y="1068980"/>
                  <a:pt x="2034762" y="1068980"/>
                </a:cubicBezTo>
                <a:lnTo>
                  <a:pt x="106898" y="1068980"/>
                </a:lnTo>
                <a:cubicBezTo>
                  <a:pt x="47860" y="1068980"/>
                  <a:pt x="0" y="1021120"/>
                  <a:pt x="0" y="962082"/>
                </a:cubicBezTo>
                <a:lnTo>
                  <a:pt x="0" y="106898"/>
                </a:lnTo>
                <a:close/>
              </a:path>
            </a:pathLst>
          </a:custGeom>
          <a:solidFill>
            <a:srgbClr val="008852"/>
          </a:solidFill>
          <a:ln>
            <a:noFill/>
          </a:ln>
          <a:effectLst>
            <a:outerShdw blurRad="50760" dist="25455" dir="2700000" algn="tl" rotWithShape="0">
              <a:schemeClr val="bg2">
                <a:lumMod val="75000"/>
                <a:alpha val="40000"/>
              </a:schemeClr>
            </a:outerShdw>
          </a:effectLst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2840" tIns="42840" rIns="42840" bIns="42840" numCol="1" spcCol="1440" anchor="ctr">
            <a:noAutofit/>
          </a:bodyPr>
          <a:lstStyle/>
          <a:p>
            <a:pPr algn="ctr" defTabSz="800280">
              <a:lnSpc>
                <a:spcPct val="90000"/>
              </a:lnSpc>
              <a:spcAft>
                <a:spcPts val="629"/>
              </a:spcAft>
            </a:pPr>
            <a:r>
              <a:rPr lang="it-IT" sz="1800" b="0" u="none" strike="noStrike">
                <a:solidFill>
                  <a:schemeClr val="lt1"/>
                </a:solidFill>
                <a:uFillTx/>
                <a:latin typeface="BR Hendrix Light"/>
              </a:rPr>
              <a:t>Vendita a ingrosso dei beni intercettati</a:t>
            </a:r>
            <a:endParaRPr lang="it-IT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97" name="Figura a mano libera 9"/>
          <p:cNvSpPr/>
          <p:nvPr/>
        </p:nvSpPr>
        <p:spPr>
          <a:xfrm>
            <a:off x="7894080" y="2694960"/>
            <a:ext cx="3579120" cy="1325160"/>
          </a:xfrm>
          <a:custGeom>
            <a:avLst/>
            <a:gdLst>
              <a:gd name="textAreaLeft" fmla="*/ 0 w 3579120"/>
              <a:gd name="textAreaRight" fmla="*/ 3579480 w 3579120"/>
              <a:gd name="textAreaTop" fmla="*/ 0 h 1325160"/>
              <a:gd name="textAreaBottom" fmla="*/ 1325520 h 1325160"/>
            </a:gdLst>
            <a:ahLst/>
            <a:cxnLst/>
            <a:rect l="textAreaLeft" t="textAreaTop" r="textAreaRight" b="textAreaBottom"/>
            <a:pathLst>
              <a:path w="2137961" h="1068980">
                <a:moveTo>
                  <a:pt x="0" y="106898"/>
                </a:moveTo>
                <a:cubicBezTo>
                  <a:pt x="0" y="47860"/>
                  <a:pt x="47860" y="0"/>
                  <a:pt x="106898" y="0"/>
                </a:cubicBezTo>
                <a:lnTo>
                  <a:pt x="2031063" y="0"/>
                </a:lnTo>
                <a:cubicBezTo>
                  <a:pt x="2090101" y="0"/>
                  <a:pt x="2137961" y="47860"/>
                  <a:pt x="2137961" y="106898"/>
                </a:cubicBezTo>
                <a:lnTo>
                  <a:pt x="2137961" y="962082"/>
                </a:lnTo>
                <a:cubicBezTo>
                  <a:pt x="2137961" y="1021120"/>
                  <a:pt x="2090101" y="1068980"/>
                  <a:pt x="2031063" y="1068980"/>
                </a:cubicBezTo>
                <a:lnTo>
                  <a:pt x="106898" y="1068980"/>
                </a:lnTo>
                <a:cubicBezTo>
                  <a:pt x="47860" y="1068980"/>
                  <a:pt x="0" y="1021120"/>
                  <a:pt x="0" y="962082"/>
                </a:cubicBezTo>
                <a:lnTo>
                  <a:pt x="0" y="10689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42840" tIns="42840" rIns="42840" bIns="42840" numCol="1" spcCol="1440" anchor="ctr">
            <a:noAutofit/>
          </a:bodyPr>
          <a:lstStyle/>
          <a:p>
            <a:pPr algn="ctr" defTabSz="800280">
              <a:lnSpc>
                <a:spcPct val="90000"/>
              </a:lnSpc>
              <a:spcAft>
                <a:spcPts val="629"/>
              </a:spcAft>
            </a:pPr>
            <a:r>
              <a:rPr lang="it-IT" sz="1800" b="0" u="none" strike="noStrike">
                <a:solidFill>
                  <a:schemeClr val="dk1"/>
                </a:solidFill>
                <a:uFillTx/>
                <a:latin typeface="BR Hendrix Light"/>
              </a:rPr>
              <a:t>Riconoscimento di un «costo di prevenzione» al posto dell’originale costo di smaltimento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itolo 1"/>
          <p:cNvSpPr/>
          <p:nvPr/>
        </p:nvSpPr>
        <p:spPr>
          <a:xfrm>
            <a:off x="718560" y="208944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Canali di 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vendita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9" name="Segnaposto contenuto 2"/>
          <p:cNvSpPr/>
          <p:nvPr/>
        </p:nvSpPr>
        <p:spPr>
          <a:xfrm>
            <a:off x="718560" y="3110040"/>
            <a:ext cx="5035680" cy="236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19999"/>
          </a:bodyPr>
          <a:lstStyle/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Un nodo cardine da affrontare per con è la strutturazione di canali di vendita.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Iniziare approvvigionamento senza una via di uscita, o senza contemplare i tempi per strutturare una vendita, porterebbe a svendere e non ricercare il prezzo migliore ma soprattutto non permetterebbe il riutilizzo dei beni.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Sono state identificate quattro modalità di uscita dei beni, con caratteristiche differenti, di cui due prioritarie e condizione «sine qua non» per l’apertura del Centro Socio Occupazionale.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00" name="Immagine 6" descr="Immagine che contiene Elementi grafici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11234160" y="5997600"/>
            <a:ext cx="461520" cy="45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1" name="CasellaDiTesto 8"/>
          <p:cNvSpPr/>
          <p:nvPr/>
        </p:nvSpPr>
        <p:spPr>
          <a:xfrm>
            <a:off x="6876720" y="1807560"/>
            <a:ext cx="4834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Vendita a </a:t>
            </a:r>
            <a:r>
              <a:rPr lang="it-IT" sz="1800" b="0" u="none" strike="noStrike">
                <a:solidFill>
                  <a:srgbClr val="177155"/>
                </a:solidFill>
                <a:uFillTx/>
                <a:latin typeface="BR Hendrix Light"/>
              </a:rPr>
              <a:t>negozi dell’usato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2" name="CasellaDiTesto 10"/>
          <p:cNvSpPr/>
          <p:nvPr/>
        </p:nvSpPr>
        <p:spPr>
          <a:xfrm>
            <a:off x="7760880" y="2792880"/>
            <a:ext cx="3112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Vendita tramite </a:t>
            </a:r>
            <a:r>
              <a:rPr lang="it-IT" sz="1800" b="0" u="none" strike="noStrike">
                <a:solidFill>
                  <a:srgbClr val="177155"/>
                </a:solidFill>
                <a:uFillTx/>
                <a:latin typeface="BR Hendrix Light"/>
              </a:rPr>
              <a:t>Mercatopoli </a:t>
            </a: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(rete LEOTRON)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3" name="CasellaDiTesto 12"/>
          <p:cNvSpPr/>
          <p:nvPr/>
        </p:nvSpPr>
        <p:spPr>
          <a:xfrm>
            <a:off x="7760880" y="4125960"/>
            <a:ext cx="3112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Rete di cooperative sociali per riuso e riutilizzo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4" name="CasellaDiTesto 14"/>
          <p:cNvSpPr/>
          <p:nvPr/>
        </p:nvSpPr>
        <p:spPr>
          <a:xfrm>
            <a:off x="7642080" y="5145480"/>
            <a:ext cx="31978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177155"/>
                </a:solidFill>
                <a:uFillTx/>
                <a:latin typeface="BR Hendrix Light"/>
              </a:rPr>
              <a:t>E-commerce </a:t>
            </a: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tramite marketplace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05" name="Elemento grafico 16" descr="Negozio contorno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6846480" y="1528920"/>
            <a:ext cx="785520" cy="785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6" name="Elemento grafico 18" descr="Borsa della spesa contorno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6813720" y="2648520"/>
            <a:ext cx="812520" cy="812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7" name="CasellaDiTesto 19"/>
          <p:cNvSpPr/>
          <p:nvPr/>
        </p:nvSpPr>
        <p:spPr>
          <a:xfrm rot="20817600">
            <a:off x="6994800" y="2921760"/>
            <a:ext cx="39960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0" u="none" strike="noStrike">
                <a:solidFill>
                  <a:srgbClr val="008852"/>
                </a:solidFill>
                <a:uFillTx/>
                <a:latin typeface="Trim Poster Condensed"/>
              </a:rPr>
              <a:t>M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08" name="Elemento grafico 22" descr="Sostenibilità contorno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6876720" y="3916440"/>
            <a:ext cx="730800" cy="730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9" name="Elemento grafico 25" descr="Carrello della spesa contorno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6876720" y="5103000"/>
            <a:ext cx="730800" cy="730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itolo 1"/>
          <p:cNvSpPr/>
          <p:nvPr/>
        </p:nvSpPr>
        <p:spPr>
          <a:xfrm>
            <a:off x="718560" y="2766240"/>
            <a:ext cx="495324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85000" lnSpcReduction="9999"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Donazioni a 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associazioni locali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1" name="Segnaposto contenuto 2"/>
          <p:cNvSpPr/>
          <p:nvPr/>
        </p:nvSpPr>
        <p:spPr>
          <a:xfrm>
            <a:off x="6095880" y="1890360"/>
            <a:ext cx="5210280" cy="421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just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La donazione ad associazioni del territorio ha due motivazioni importanti alla base: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85840" indent="-285840" algn="just" defTabSz="914400">
              <a:lnSpc>
                <a:spcPct val="90000"/>
              </a:lnSpc>
              <a:spcBef>
                <a:spcPts val="1001"/>
              </a:spcBef>
              <a:buClr>
                <a:srgbClr val="3A3A3A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Costruzione di una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rete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che non esclude le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associazioni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, che di fatto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gestiscono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già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centri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del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riuso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sul territorio.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285840" indent="-285840" algn="just" defTabSz="914400">
              <a:lnSpc>
                <a:spcPct val="90000"/>
              </a:lnSpc>
              <a:spcBef>
                <a:spcPts val="1001"/>
              </a:spcBef>
              <a:buClr>
                <a:srgbClr val="177155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Riduzione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dei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costi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di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smaltimento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del reso invenduto, proponendo ad associazioni del territorio beni gratuitamente (o con un sistema di offerte/raccolta fondi)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just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La costruzione di una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RETE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può essere cardine per andare a «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normalizzare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»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la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tracciatura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della prevenzione del rifiuto operata dagli enti del terzo settore. Aspetto molto importante per andare a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tutelare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con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responsabilità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i presidenti di tali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enti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, il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comune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 in cui operano e </a:t>
            </a:r>
            <a:r>
              <a:rPr lang="it-IT" sz="1600" b="1" u="none" strike="noStrike">
                <a:solidFill>
                  <a:srgbClr val="177155"/>
                </a:solidFill>
                <a:uFillTx/>
                <a:latin typeface="BR Hendrix Light"/>
              </a:rPr>
              <a:t>Geovest</a:t>
            </a:r>
            <a:r>
              <a:rPr lang="it-IT" sz="1600" b="0" u="none" strike="noStrike">
                <a:solidFill>
                  <a:srgbClr val="3A3A3A"/>
                </a:solidFill>
                <a:uFillTx/>
                <a:latin typeface="BR Hendrix Light"/>
              </a:rPr>
              <a:t>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2" name="Immagine 6" descr="Immagine che contiene Elementi grafici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256680" y="6105240"/>
            <a:ext cx="46152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itolo 1"/>
          <p:cNvSpPr/>
          <p:nvPr/>
        </p:nvSpPr>
        <p:spPr>
          <a:xfrm>
            <a:off x="718560" y="2392200"/>
            <a:ext cx="4866480" cy="132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lnSpcReduction="9999"/>
          </a:bodyPr>
          <a:lstStyle/>
          <a:p>
            <a:pPr defTabSz="914400">
              <a:lnSpc>
                <a:spcPct val="100000"/>
              </a:lnSpc>
            </a:pP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collaborazione</a:t>
            </a: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 del personale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4" name="Segnaposto contenuto 2"/>
          <p:cNvSpPr/>
          <p:nvPr/>
        </p:nvSpPr>
        <p:spPr>
          <a:xfrm>
            <a:off x="718560" y="3600000"/>
            <a:ext cx="4524480" cy="242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Per la buona riuscita del progetto è fondamentale l'impegno del personale addetto al Centro di Raccolta: il materiale recuperato deve essere in buone condizioni, poiché le attività dell'impianto saranno principalmente di pulizia, piccole manutenzioni e semplici smontaggi.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5" name="Immagine 6" descr="Immagine che contiene Elementi grafici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11234160" y="5997600"/>
            <a:ext cx="461520" cy="45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CasellaDiTesto 8"/>
          <p:cNvSpPr/>
          <p:nvPr/>
        </p:nvSpPr>
        <p:spPr>
          <a:xfrm>
            <a:off x="7993800" y="2099160"/>
            <a:ext cx="3717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Buone condizioni dei beni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7" name="CasellaDiTesto 12"/>
          <p:cNvSpPr/>
          <p:nvPr/>
        </p:nvSpPr>
        <p:spPr>
          <a:xfrm>
            <a:off x="7993800" y="3415320"/>
            <a:ext cx="3112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Attenzione nella selezione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8" name="Elemento grafico 4" descr="Divano contorno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6813720" y="1826640"/>
            <a:ext cx="914040" cy="91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9" name="Elemento grafico 7" descr="Avviso contorno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6924240" y="3233160"/>
            <a:ext cx="693000" cy="69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0" name="Elemento grafico 11" descr="Strumenti contorno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6924240" y="4418640"/>
            <a:ext cx="693000" cy="69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1" name="CasellaDiTesto 13"/>
          <p:cNvSpPr/>
          <p:nvPr/>
        </p:nvSpPr>
        <p:spPr>
          <a:xfrm>
            <a:off x="7993800" y="4630680"/>
            <a:ext cx="3112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3A3A3A"/>
                </a:solidFill>
                <a:uFillTx/>
                <a:latin typeface="BR Hendrix Light"/>
              </a:rPr>
              <a:t>Solo piccole manutenzioni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3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4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5" name="Rettangolo 7"/>
          <p:cNvSpPr/>
          <p:nvPr/>
        </p:nvSpPr>
        <p:spPr>
          <a:xfrm>
            <a:off x="2106360" y="7920"/>
            <a:ext cx="7190640" cy="690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26" name="CasellaDiTesto 18"/>
          <p:cNvSpPr/>
          <p:nvPr/>
        </p:nvSpPr>
        <p:spPr>
          <a:xfrm>
            <a:off x="1188000" y="1807560"/>
            <a:ext cx="632988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endParaRPr lang="it-IT" sz="105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7" name="CasellaDiTesto 11"/>
          <p:cNvSpPr/>
          <p:nvPr/>
        </p:nvSpPr>
        <p:spPr>
          <a:xfrm>
            <a:off x="1823040" y="516600"/>
            <a:ext cx="947952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it-IT" sz="3600" b="1" u="none" strike="noStrike">
              <a:solidFill>
                <a:srgbClr val="E91A56"/>
              </a:solidFill>
              <a:uFillTx/>
              <a:latin typeface="Calibri"/>
            </a:endParaRPr>
          </a:p>
        </p:txBody>
      </p:sp>
      <p:pic>
        <p:nvPicPr>
          <p:cNvPr id="328" name="Immagine 16"/>
          <p:cNvPicPr/>
          <p:nvPr/>
        </p:nvPicPr>
        <p:blipFill>
          <a:blip r:embed="rId3"/>
          <a:stretch/>
        </p:blipFill>
        <p:spPr>
          <a:xfrm>
            <a:off x="2618640" y="1707120"/>
            <a:ext cx="7425360" cy="446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9" name="Immagine 1" descr="Immagine che contiene Elementi grafici, design&#10;&#10;Il contenuto generato dall'IA potrebbe non essere corretto."/>
          <p:cNvPicPr/>
          <p:nvPr/>
        </p:nvPicPr>
        <p:blipFill>
          <a:blip r:embed="rId4"/>
          <a:stretch/>
        </p:blipFill>
        <p:spPr>
          <a:xfrm>
            <a:off x="11234160" y="5997600"/>
            <a:ext cx="461520" cy="45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0" name="CasellaDiTesto 4"/>
          <p:cNvSpPr/>
          <p:nvPr/>
        </p:nvSpPr>
        <p:spPr>
          <a:xfrm>
            <a:off x="504360" y="580320"/>
            <a:ext cx="1119132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1" u="none" strike="noStrike">
                <a:solidFill>
                  <a:srgbClr val="008852"/>
                </a:solidFill>
                <a:uFillTx/>
                <a:latin typeface="Trim Poster Regular"/>
              </a:rPr>
              <a:t>Proposta</a:t>
            </a:r>
            <a:r>
              <a:rPr lang="it-IT" sz="2800" b="1" u="none" strike="noStrike">
                <a:solidFill>
                  <a:schemeClr val="dk1"/>
                </a:solidFill>
                <a:uFillTx/>
                <a:latin typeface="Trim Poster Regular"/>
              </a:rPr>
              <a:t> autorizzativa impianto per la preparazione al riutilizzo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2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3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4" name="Rettangolo 7"/>
          <p:cNvSpPr/>
          <p:nvPr/>
        </p:nvSpPr>
        <p:spPr>
          <a:xfrm>
            <a:off x="2106360" y="7920"/>
            <a:ext cx="7190640" cy="690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35" name="CasellaDiTesto 18"/>
          <p:cNvSpPr/>
          <p:nvPr/>
        </p:nvSpPr>
        <p:spPr>
          <a:xfrm>
            <a:off x="1188000" y="1807560"/>
            <a:ext cx="632988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endParaRPr lang="it-IT" sz="105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6" name="CasellaDiTesto 11"/>
          <p:cNvSpPr/>
          <p:nvPr/>
        </p:nvSpPr>
        <p:spPr>
          <a:xfrm>
            <a:off x="1933200" y="591120"/>
            <a:ext cx="947952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it-IT" sz="3600" b="1" u="none" strike="noStrike">
              <a:solidFill>
                <a:srgbClr val="E91A56"/>
              </a:solidFill>
              <a:uFillTx/>
              <a:latin typeface="Calibri"/>
            </a:endParaRPr>
          </a:p>
        </p:txBody>
      </p:sp>
      <p:sp>
        <p:nvSpPr>
          <p:cNvPr id="337" name="CasellaDiTesto 1"/>
          <p:cNvSpPr/>
          <p:nvPr/>
        </p:nvSpPr>
        <p:spPr>
          <a:xfrm>
            <a:off x="504360" y="580320"/>
            <a:ext cx="1072944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1" u="none" strike="noStrike">
                <a:solidFill>
                  <a:srgbClr val="008852"/>
                </a:solidFill>
                <a:uFillTx/>
                <a:latin typeface="Trim Poster Regular"/>
              </a:rPr>
              <a:t>Proposta</a:t>
            </a:r>
            <a:r>
              <a:rPr lang="it-IT" sz="2800" b="1" u="none" strike="noStrike">
                <a:solidFill>
                  <a:schemeClr val="dk1"/>
                </a:solidFill>
                <a:uFillTx/>
                <a:latin typeface="Trim Poster Regular"/>
              </a:rPr>
              <a:t> autorizzativa impianto per la preparazione al riutilizzo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338" name="Gruppo 6"/>
          <p:cNvGrpSpPr/>
          <p:nvPr/>
        </p:nvGrpSpPr>
        <p:grpSpPr>
          <a:xfrm>
            <a:off x="2433600" y="1676160"/>
            <a:ext cx="7953120" cy="4060800"/>
            <a:chOff x="2433600" y="1676160"/>
            <a:chExt cx="7953120" cy="4060800"/>
          </a:xfrm>
        </p:grpSpPr>
        <p:pic>
          <p:nvPicPr>
            <p:cNvPr id="339" name="Immagine 16"/>
            <p:cNvPicPr/>
            <p:nvPr/>
          </p:nvPicPr>
          <p:blipFill>
            <a:blip r:embed="rId3"/>
            <a:stretch/>
          </p:blipFill>
          <p:spPr>
            <a:xfrm>
              <a:off x="2433600" y="1676160"/>
              <a:ext cx="7781760" cy="4060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40" name="Rettangolo 4"/>
            <p:cNvSpPr/>
            <p:nvPr/>
          </p:nvSpPr>
          <p:spPr>
            <a:xfrm>
              <a:off x="7958160" y="4457880"/>
              <a:ext cx="2428560" cy="542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2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3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4" name="CasellaDiTesto 18"/>
          <p:cNvSpPr/>
          <p:nvPr/>
        </p:nvSpPr>
        <p:spPr>
          <a:xfrm>
            <a:off x="1188000" y="1807560"/>
            <a:ext cx="632988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endParaRPr lang="it-IT" sz="105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5" name="CasellaDiTesto 11"/>
          <p:cNvSpPr/>
          <p:nvPr/>
        </p:nvSpPr>
        <p:spPr>
          <a:xfrm>
            <a:off x="1933200" y="591120"/>
            <a:ext cx="947952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it-IT" sz="3600" b="1" u="none" strike="noStrike">
              <a:solidFill>
                <a:srgbClr val="E91A56"/>
              </a:solidFill>
              <a:uFillTx/>
              <a:latin typeface="Calibri"/>
            </a:endParaRPr>
          </a:p>
        </p:txBody>
      </p:sp>
      <p:sp>
        <p:nvSpPr>
          <p:cNvPr id="346" name="CasellaDiTesto 1"/>
          <p:cNvSpPr/>
          <p:nvPr/>
        </p:nvSpPr>
        <p:spPr>
          <a:xfrm>
            <a:off x="504360" y="580320"/>
            <a:ext cx="1072944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1" u="none" strike="noStrike">
                <a:solidFill>
                  <a:srgbClr val="008852"/>
                </a:solidFill>
                <a:uFillTx/>
                <a:latin typeface="Trim Poster Regular"/>
              </a:rPr>
              <a:t>categorie di beni </a:t>
            </a:r>
            <a:r>
              <a:rPr lang="it-IT" sz="2800" b="1" u="none" strike="noStrike">
                <a:solidFill>
                  <a:schemeClr val="dk1"/>
                </a:solidFill>
                <a:uFillTx/>
                <a:latin typeface="Trim Poster Regular"/>
              </a:rPr>
              <a:t>da destinare al centro 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347" name="Tabella 8"/>
          <p:cNvGraphicFramePr/>
          <p:nvPr/>
        </p:nvGraphicFramePr>
        <p:xfrm>
          <a:off x="543600" y="1127880"/>
          <a:ext cx="11104560" cy="5231160"/>
        </p:xfrm>
        <a:graphic>
          <a:graphicData uri="http://schemas.openxmlformats.org/drawingml/2006/table">
            <a:tbl>
              <a:tblPr/>
              <a:tblGrid>
                <a:gridCol w="1405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5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53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54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it-IT" sz="12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MACRO-CATEGORIA</a:t>
                      </a:r>
                      <a:endParaRPr lang="it-IT" sz="12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marL="3960" marR="39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38160">
                      <a:noFill/>
                      <a:prstDash val="soli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it-IT" sz="12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CATEGORIA</a:t>
                      </a:r>
                      <a:endParaRPr lang="it-IT" sz="12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marL="3960" marR="39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38160">
                      <a:noFill/>
                      <a:prstDash val="soli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it-IT" sz="12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SOTTO-CATEGORIA</a:t>
                      </a:r>
                      <a:endParaRPr lang="it-IT" sz="12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marL="3960" marR="39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38160">
                      <a:noFill/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7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3816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ARMADI, LIBRERIE, CREDENZE E CASSETTIERE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3816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armadi/libreria/vetrine/credenza/cassettiera/madia/altro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3816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LETTI, RETI E MATERASSI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letto matrimoniale/letto singolo/letto neonato/materasso/rete con doghe/altro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2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SEDIE E ALTRE SEDUTE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seggiola/sgabello/sedia da ufficio con ruote/altro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DIVANI E POLTRONE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divano due posti/divano tre posti/poltrona/altro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3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TAVOLI E SCRIVANIE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tavolo/scrivania/consolle/altro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2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LAVELLI E SANITARI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lavandino cucina/lavello bagno/bidet/altro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RIPIANI, COMODINI E MOBILETTI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comodino/tavolino da salotto/mensole/scarpiera/baule/appendiabiti/altro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8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RUBINETTERIA E ACCESSORI BAGNO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rubinetto/set porta sapone/asta doccia/porta asciugamani/altro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2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CONTENITORI E SCATOLE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cestini in vimini/scatole porta oggetti e giochi/organizer armadi/buste sporco/cesto sporco/contenitori alimenti/altro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ILLUMINAZIONE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lampadine/lampadario/plafoniera/abat jour/lampade da tavolo/altro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67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STOVIGLIE E ARTICOLI PER LA CUCINA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piatti/bicchieri/pentole/posate/mestoli/brocche/cavatappi/sottopentola/tagliere/centrifuga e passaverdure/grattugia/scolapasta/teglie/altro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8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SOPRAMMOBILI E DECORAZIONI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portaombrelli/specchi/quadri/cornici/vasi/bomboniere/statuette/svuotatasche/portafotografie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TESSILE E BIANCHERIA CASA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lenzuola/copriletto/tende/stoffe/gomitoli/strofinacci/accappatoi/tappeti/stracci/altro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48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CASA E ARREDO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PRODOTTI PER PULIZIA DELLA CASA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mocio/scopa/spray/detergenti casa/spugne/guanti lattice/altro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72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ACCESSORI BIMBO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PASSEGGINI E SEGGIOLINI AUTO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passeggini/ovetto/seggiolini auto/altro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48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ACCESSORI BIMBO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SEDUTE, FASCIATOI E SEGGIOLONI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fasciatoi/seggiolone da terra/riduttori sedie/vaschette/sponde letto/altro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67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ACCESSORI BIMBO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GIOCHI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puzzle/peluches/bambole/macchinine/giochi in scatola/costruzioni/triciclo/giochi educativi/palestrine/pallone/piscinetta/altro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3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ACCESSORI BIMBO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OGGETTISTICA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marsupio/fascia/borsa-fasciatoio/paracolpi letto/riduttori vasca/accessori passeggino/borraccette/biberon/altro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11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ANIMALI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PET CARE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guinzaglio/vestitini per cani/cuccia/ciotola/gabbietta per uccelli/giochi per animali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3960" marR="396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Auto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9" name="AutoShape 4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50" name="AutoShape 2"/>
          <p:cNvSpPr/>
          <p:nvPr/>
        </p:nvSpPr>
        <p:spPr>
          <a:xfrm>
            <a:off x="-2293920" y="309960"/>
            <a:ext cx="3045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51" name="CasellaDiTesto 18"/>
          <p:cNvSpPr/>
          <p:nvPr/>
        </p:nvSpPr>
        <p:spPr>
          <a:xfrm>
            <a:off x="1188000" y="1807560"/>
            <a:ext cx="6329880" cy="25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endParaRPr lang="it-IT" sz="105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52" name="CasellaDiTesto 11"/>
          <p:cNvSpPr/>
          <p:nvPr/>
        </p:nvSpPr>
        <p:spPr>
          <a:xfrm>
            <a:off x="1933200" y="591120"/>
            <a:ext cx="947952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it-IT" sz="3600" b="1" u="none" strike="noStrike">
              <a:solidFill>
                <a:srgbClr val="E91A56"/>
              </a:solidFill>
              <a:uFillTx/>
              <a:latin typeface="Calibri"/>
            </a:endParaRPr>
          </a:p>
        </p:txBody>
      </p:sp>
      <p:sp>
        <p:nvSpPr>
          <p:cNvPr id="353" name="CasellaDiTesto 1"/>
          <p:cNvSpPr/>
          <p:nvPr/>
        </p:nvSpPr>
        <p:spPr>
          <a:xfrm>
            <a:off x="504360" y="580320"/>
            <a:ext cx="1072944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800" b="1" u="none" strike="noStrike">
                <a:solidFill>
                  <a:srgbClr val="008852"/>
                </a:solidFill>
                <a:uFillTx/>
                <a:latin typeface="Trim Poster Regular"/>
              </a:rPr>
              <a:t>categorie di beni </a:t>
            </a:r>
            <a:r>
              <a:rPr lang="it-IT" sz="2800" b="1" u="none" strike="noStrike">
                <a:solidFill>
                  <a:schemeClr val="dk1"/>
                </a:solidFill>
                <a:uFillTx/>
                <a:latin typeface="Trim Poster Regular"/>
              </a:rPr>
              <a:t>da destinare al centro </a:t>
            </a:r>
            <a:endParaRPr lang="it-IT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354" name="Tabella 4"/>
          <p:cNvGraphicFramePr/>
          <p:nvPr/>
        </p:nvGraphicFramePr>
        <p:xfrm>
          <a:off x="656640" y="1099800"/>
          <a:ext cx="11274480" cy="5365080"/>
        </p:xfrm>
        <a:graphic>
          <a:graphicData uri="http://schemas.openxmlformats.org/drawingml/2006/table">
            <a:tbl>
              <a:tblPr/>
              <a:tblGrid>
                <a:gridCol w="22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0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SPORT E TEMPO LIBERO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ATTREZZATURA SPORTIVA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racchette/elastici/porta bici/caschi/pesi/corda/materassino yoga/tenda campeggio/materassino gonfiabile/sci/pattini/paragomiti/skate/altro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2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SPORT E TEMPO LIBERO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ATTREZZI E OGGETTI LAVORO E FAI DA TE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cassetta attrezzi/cacciavite/brugola/martello/ferri da maglia/set cucito/colle/vernici/pennelli/altro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SPORT E TEMPO LIBERO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MUSICA E FILM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cd/dvd/cassette/dischi/videogiochi/altro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SPORT E TEMPO LIBERO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STRUMENTI MUSICALI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chitarra/violino/tastiera/altro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SPORT E TEMPO LIBERO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BICICLETTE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bici adulto/bici bambino/cyclette/altro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2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SPORT E TEMPO LIBERO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ATTREZZI E OGGETTI GIARDINO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badile/vanga/zappa/vasi esterno/canna acqua/sementi/rete antigrandine/terriccio/altro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7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SPORT E TEMPO LIBERO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ACCESSORI AUTO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tappetini/copri sedili/copri volante/pasta abrasiva/catene neve/altro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1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SPORT E TEMPO LIBERO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CARTOLERIA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matite/pennarelli/astucci/quaderni/buste/faldoni/calcolatrice/altro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PAVIMENTI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pavimenti vari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RIVESTIMENTI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rivestimenti vari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CERAMICHE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ceramiche varie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ELEMENTI COSTRUTTIVI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elementi costruttivi vari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CANCELLI IN METALLO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cancelli in metallo vari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67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SERRATURE E LORO COMPONENTI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serrature e componenti vari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PORTE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porte di varie tipologie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FINESTRE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finestre di varie tipologie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MATERIALE DA COSTRUZIONE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PANNELLI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pannelli in legno/plastica/vetro/altro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GIARDINAGGIO E AGRICOLTURA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COMPONENTI FLOROVIVAISTICHE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componenti florovivaistiche varie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GIARDINAGGIO E AGRICOLTURA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IMPIANTI DI IRRIGAZIONE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impianti di irrigazione vari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GIARDINAGGIO E AGRICOLTURA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COMPONENTI PER SERRE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componenti per serre varie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14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GIARDINAGGIO E AGRICOLTURA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ATTREZZATURE AGRICOLE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it-IT" sz="12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attrezzature agricole varie</a:t>
                      </a:r>
                      <a:endParaRPr lang="it-IT" sz="12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marL="4320" marR="4320" anchor="b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chemeClr val="accent6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8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ruppo 3"/>
          <p:cNvGrpSpPr/>
          <p:nvPr/>
        </p:nvGrpSpPr>
        <p:grpSpPr>
          <a:xfrm>
            <a:off x="-5544000" y="1703520"/>
            <a:ext cx="10560240" cy="9854280"/>
            <a:chOff x="-5544000" y="1703520"/>
            <a:chExt cx="10560240" cy="9854280"/>
          </a:xfrm>
        </p:grpSpPr>
        <p:sp>
          <p:nvSpPr>
            <p:cNvPr id="356" name="Figura a mano libera 4"/>
            <p:cNvSpPr/>
            <p:nvPr/>
          </p:nvSpPr>
          <p:spPr>
            <a:xfrm rot="2396400">
              <a:off x="-3704040" y="349164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357" name="Figura a mano libera 5"/>
            <p:cNvSpPr/>
            <p:nvPr/>
          </p:nvSpPr>
          <p:spPr>
            <a:xfrm rot="2396400">
              <a:off x="-4374360" y="338220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</p:grpSp>
      <p:sp>
        <p:nvSpPr>
          <p:cNvPr id="358" name="Figura a mano libera 6"/>
          <p:cNvSpPr/>
          <p:nvPr/>
        </p:nvSpPr>
        <p:spPr>
          <a:xfrm rot="2396400">
            <a:off x="-4873680" y="167652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185721" h="6387403">
                <a:moveTo>
                  <a:pt x="3489132" y="10797"/>
                </a:moveTo>
                <a:cubicBezTo>
                  <a:pt x="2388995" y="146528"/>
                  <a:pt x="317306" y="1751491"/>
                  <a:pt x="45844" y="2782572"/>
                </a:cubicBezTo>
                <a:cubicBezTo>
                  <a:pt x="-225618" y="3813653"/>
                  <a:pt x="750694" y="5740085"/>
                  <a:pt x="1860357" y="6197285"/>
                </a:cubicBezTo>
                <a:cubicBezTo>
                  <a:pt x="2970019" y="6654485"/>
                  <a:pt x="5906100" y="6230622"/>
                  <a:pt x="6703819" y="5525772"/>
                </a:cubicBezTo>
                <a:cubicBezTo>
                  <a:pt x="7501538" y="4820922"/>
                  <a:pt x="7184831" y="2889729"/>
                  <a:pt x="6646669" y="1968185"/>
                </a:cubicBezTo>
                <a:cubicBezTo>
                  <a:pt x="6108507" y="1046641"/>
                  <a:pt x="4589269" y="-124934"/>
                  <a:pt x="3489132" y="10797"/>
                </a:cubicBezTo>
                <a:close/>
              </a:path>
            </a:pathLst>
          </a:custGeom>
          <a:solidFill>
            <a:srgbClr val="92D05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grpSp>
        <p:nvGrpSpPr>
          <p:cNvPr id="359" name="Gruppo 7"/>
          <p:cNvGrpSpPr/>
          <p:nvPr/>
        </p:nvGrpSpPr>
        <p:grpSpPr>
          <a:xfrm>
            <a:off x="6898680" y="-4326840"/>
            <a:ext cx="10560240" cy="9853920"/>
            <a:chOff x="6898680" y="-4326840"/>
            <a:chExt cx="10560240" cy="9853920"/>
          </a:xfrm>
        </p:grpSpPr>
        <p:sp>
          <p:nvSpPr>
            <p:cNvPr id="360" name="Figura a mano libera 8"/>
            <p:cNvSpPr/>
            <p:nvPr/>
          </p:nvSpPr>
          <p:spPr>
            <a:xfrm rot="2396400">
              <a:off x="8738280" y="-253872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361" name="Figura a mano libera 9"/>
            <p:cNvSpPr/>
            <p:nvPr/>
          </p:nvSpPr>
          <p:spPr>
            <a:xfrm rot="2396400">
              <a:off x="8067960" y="-264780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</p:grpSp>
      <p:sp>
        <p:nvSpPr>
          <p:cNvPr id="362" name="Figura a mano libera 10"/>
          <p:cNvSpPr/>
          <p:nvPr/>
        </p:nvSpPr>
        <p:spPr>
          <a:xfrm rot="2396400">
            <a:off x="7413120" y="-390924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185721" h="6387403">
                <a:moveTo>
                  <a:pt x="3489132" y="10797"/>
                </a:moveTo>
                <a:cubicBezTo>
                  <a:pt x="2388995" y="146528"/>
                  <a:pt x="317306" y="1751491"/>
                  <a:pt x="45844" y="2782572"/>
                </a:cubicBezTo>
                <a:cubicBezTo>
                  <a:pt x="-225618" y="3813653"/>
                  <a:pt x="750694" y="5740085"/>
                  <a:pt x="1860357" y="6197285"/>
                </a:cubicBezTo>
                <a:cubicBezTo>
                  <a:pt x="2970019" y="6654485"/>
                  <a:pt x="5906100" y="6230622"/>
                  <a:pt x="6703819" y="5525772"/>
                </a:cubicBezTo>
                <a:cubicBezTo>
                  <a:pt x="7501538" y="4820922"/>
                  <a:pt x="7184831" y="2889729"/>
                  <a:pt x="6646669" y="1968185"/>
                </a:cubicBezTo>
                <a:cubicBezTo>
                  <a:pt x="6108507" y="1046641"/>
                  <a:pt x="4589269" y="-124934"/>
                  <a:pt x="3489132" y="10797"/>
                </a:cubicBezTo>
                <a:close/>
              </a:path>
            </a:pathLst>
          </a:custGeom>
          <a:solidFill>
            <a:srgbClr val="92D05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363" name="Immagine 11" descr="Immagine che contiene testo, Carattere, Elementi grafici, grafica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4992480" y="341640"/>
            <a:ext cx="1674360" cy="1674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4" name="Figura a mano libera 12"/>
          <p:cNvSpPr/>
          <p:nvPr/>
        </p:nvSpPr>
        <p:spPr>
          <a:xfrm rot="2396400">
            <a:off x="-5285160" y="167652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551518" h="6387403">
                <a:moveTo>
                  <a:pt x="3666750" y="10797"/>
                </a:moveTo>
                <a:cubicBezTo>
                  <a:pt x="2243498" y="-18232"/>
                  <a:pt x="128217" y="1828521"/>
                  <a:pt x="48177" y="2782572"/>
                </a:cubicBezTo>
                <a:cubicBezTo>
                  <a:pt x="-138568" y="3834397"/>
                  <a:pt x="687095" y="5743322"/>
                  <a:pt x="1955060" y="6197285"/>
                </a:cubicBezTo>
                <a:cubicBezTo>
                  <a:pt x="2972474" y="6799735"/>
                  <a:pt x="6154423" y="6519886"/>
                  <a:pt x="7045084" y="5525772"/>
                </a:cubicBezTo>
                <a:cubicBezTo>
                  <a:pt x="7829763" y="4791569"/>
                  <a:pt x="7666847" y="2945281"/>
                  <a:pt x="6985024" y="1968185"/>
                </a:cubicBezTo>
                <a:cubicBezTo>
                  <a:pt x="6461581" y="1051637"/>
                  <a:pt x="4851046" y="-182878"/>
                  <a:pt x="3666750" y="10797"/>
                </a:cubicBezTo>
                <a:close/>
              </a:path>
            </a:pathLst>
          </a:custGeom>
          <a:noFill/>
          <a:ln w="25400">
            <a:solidFill>
              <a:srgbClr val="FCC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65" name="Figura a mano libera 13"/>
          <p:cNvSpPr/>
          <p:nvPr/>
        </p:nvSpPr>
        <p:spPr>
          <a:xfrm rot="2396400">
            <a:off x="8009280" y="-319356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551518" h="6387403">
                <a:moveTo>
                  <a:pt x="3666750" y="10797"/>
                </a:moveTo>
                <a:cubicBezTo>
                  <a:pt x="2243498" y="-18232"/>
                  <a:pt x="128217" y="1828521"/>
                  <a:pt x="48177" y="2782572"/>
                </a:cubicBezTo>
                <a:cubicBezTo>
                  <a:pt x="-138568" y="3834397"/>
                  <a:pt x="687095" y="5743322"/>
                  <a:pt x="1955060" y="6197285"/>
                </a:cubicBezTo>
                <a:cubicBezTo>
                  <a:pt x="2972474" y="6799735"/>
                  <a:pt x="6154423" y="6519886"/>
                  <a:pt x="7045084" y="5525772"/>
                </a:cubicBezTo>
                <a:cubicBezTo>
                  <a:pt x="7829763" y="4791569"/>
                  <a:pt x="7666847" y="2945281"/>
                  <a:pt x="6985024" y="1968185"/>
                </a:cubicBezTo>
                <a:cubicBezTo>
                  <a:pt x="6461581" y="1051637"/>
                  <a:pt x="4851046" y="-182878"/>
                  <a:pt x="3666750" y="10797"/>
                </a:cubicBezTo>
                <a:close/>
              </a:path>
            </a:pathLst>
          </a:custGeom>
          <a:noFill/>
          <a:ln w="25400">
            <a:solidFill>
              <a:srgbClr val="FCC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1489680" y="2152080"/>
            <a:ext cx="921240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it-IT" sz="6000" b="1" u="none" strike="noStrike">
                <a:solidFill>
                  <a:schemeClr val="lt1"/>
                </a:solidFill>
                <a:uFillTx/>
                <a:latin typeface="Trim Poster Regular"/>
              </a:rPr>
              <a:t>grazie!</a:t>
            </a:r>
            <a:endParaRPr lang="it-IT" sz="60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8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uppo 3"/>
          <p:cNvGrpSpPr/>
          <p:nvPr/>
        </p:nvGrpSpPr>
        <p:grpSpPr>
          <a:xfrm>
            <a:off x="6732360" y="-4282200"/>
            <a:ext cx="10560240" cy="9854280"/>
            <a:chOff x="6732360" y="-4282200"/>
            <a:chExt cx="10560240" cy="9854280"/>
          </a:xfrm>
        </p:grpSpPr>
        <p:sp>
          <p:nvSpPr>
            <p:cNvPr id="49" name="Figura a mano libera 4"/>
            <p:cNvSpPr/>
            <p:nvPr/>
          </p:nvSpPr>
          <p:spPr>
            <a:xfrm rot="2396400">
              <a:off x="8571960" y="-249372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50" name="Figura a mano libera 5"/>
            <p:cNvSpPr/>
            <p:nvPr/>
          </p:nvSpPr>
          <p:spPr>
            <a:xfrm rot="2396400">
              <a:off x="7901640" y="-260316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</p:grpSp>
      <p:sp>
        <p:nvSpPr>
          <p:cNvPr id="51" name="Figura a mano libera 7"/>
          <p:cNvSpPr/>
          <p:nvPr/>
        </p:nvSpPr>
        <p:spPr>
          <a:xfrm rot="2396400">
            <a:off x="-4516560" y="397440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551518" h="6387403">
                <a:moveTo>
                  <a:pt x="3666750" y="10797"/>
                </a:moveTo>
                <a:cubicBezTo>
                  <a:pt x="2243498" y="-18232"/>
                  <a:pt x="128217" y="1828521"/>
                  <a:pt x="48177" y="2782572"/>
                </a:cubicBezTo>
                <a:cubicBezTo>
                  <a:pt x="-138568" y="3834397"/>
                  <a:pt x="687095" y="5743322"/>
                  <a:pt x="1955060" y="6197285"/>
                </a:cubicBezTo>
                <a:cubicBezTo>
                  <a:pt x="2972474" y="6799735"/>
                  <a:pt x="6154423" y="6519886"/>
                  <a:pt x="7045084" y="5525772"/>
                </a:cubicBezTo>
                <a:cubicBezTo>
                  <a:pt x="7829763" y="4791569"/>
                  <a:pt x="7666847" y="2945281"/>
                  <a:pt x="6985024" y="1968185"/>
                </a:cubicBezTo>
                <a:cubicBezTo>
                  <a:pt x="6461581" y="1051637"/>
                  <a:pt x="4851046" y="-182878"/>
                  <a:pt x="3666750" y="10797"/>
                </a:cubicBezTo>
                <a:close/>
              </a:path>
            </a:pathLst>
          </a:custGeom>
          <a:noFill/>
          <a:ln w="25400">
            <a:solidFill>
              <a:srgbClr val="FCC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676520" y="162720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it-IT" sz="6000" b="1" u="none" strike="noStrike">
                <a:solidFill>
                  <a:schemeClr val="lt1"/>
                </a:solidFill>
                <a:uFillTx/>
                <a:latin typeface="Trim Poster Regular"/>
              </a:rPr>
              <a:t>In cosa consiste il progetto?</a:t>
            </a:r>
            <a:endParaRPr lang="it-IT" sz="60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1676520" y="444528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it-IT" sz="2400" b="0" u="none" strike="noStrike">
                <a:solidFill>
                  <a:schemeClr val="lt1"/>
                </a:solidFill>
                <a:uFillTx/>
                <a:latin typeface="BR Hendrix Light"/>
              </a:rPr>
              <a:t>Obiettivi e aree di intervento</a:t>
            </a:r>
            <a:endParaRPr lang="it-IT" sz="2400" b="0" u="none" strike="noStrike">
              <a:solidFill>
                <a:schemeClr val="dk1"/>
              </a:solidFill>
              <a:uFillTx/>
              <a:latin typeface="BR Hendrix Light"/>
            </a:endParaRPr>
          </a:p>
        </p:txBody>
      </p:sp>
      <p:sp>
        <p:nvSpPr>
          <p:cNvPr id="54" name="Figura a mano libera 8"/>
          <p:cNvSpPr/>
          <p:nvPr/>
        </p:nvSpPr>
        <p:spPr>
          <a:xfrm rot="2396400">
            <a:off x="8881920" y="-101412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185721" h="6387403">
                <a:moveTo>
                  <a:pt x="3489132" y="10797"/>
                </a:moveTo>
                <a:cubicBezTo>
                  <a:pt x="2388995" y="146528"/>
                  <a:pt x="317306" y="1751491"/>
                  <a:pt x="45844" y="2782572"/>
                </a:cubicBezTo>
                <a:cubicBezTo>
                  <a:pt x="-225618" y="3813653"/>
                  <a:pt x="750694" y="5740085"/>
                  <a:pt x="1860357" y="6197285"/>
                </a:cubicBezTo>
                <a:cubicBezTo>
                  <a:pt x="2970019" y="6654485"/>
                  <a:pt x="5906100" y="6230622"/>
                  <a:pt x="6703819" y="5525772"/>
                </a:cubicBezTo>
                <a:cubicBezTo>
                  <a:pt x="7501538" y="4820922"/>
                  <a:pt x="7184831" y="2889729"/>
                  <a:pt x="6646669" y="1968185"/>
                </a:cubicBezTo>
                <a:cubicBezTo>
                  <a:pt x="6108507" y="1046641"/>
                  <a:pt x="4589269" y="-124934"/>
                  <a:pt x="3489132" y="10797"/>
                </a:cubicBezTo>
                <a:close/>
              </a:path>
            </a:pathLst>
          </a:custGeom>
          <a:solidFill>
            <a:srgbClr val="92D05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grpSp>
        <p:nvGrpSpPr>
          <p:cNvPr id="55" name="Gruppo 9"/>
          <p:cNvGrpSpPr/>
          <p:nvPr/>
        </p:nvGrpSpPr>
        <p:grpSpPr>
          <a:xfrm>
            <a:off x="-6666120" y="1693440"/>
            <a:ext cx="10559880" cy="9854280"/>
            <a:chOff x="-6666120" y="1693440"/>
            <a:chExt cx="10559880" cy="9854280"/>
          </a:xfrm>
        </p:grpSpPr>
        <p:sp>
          <p:nvSpPr>
            <p:cNvPr id="56" name="Figura a mano libera 10"/>
            <p:cNvSpPr/>
            <p:nvPr/>
          </p:nvSpPr>
          <p:spPr>
            <a:xfrm rot="2396400">
              <a:off x="-4826520" y="348156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sp>
          <p:nvSpPr>
            <p:cNvPr id="57" name="Figura a mano libera 11"/>
            <p:cNvSpPr/>
            <p:nvPr/>
          </p:nvSpPr>
          <p:spPr>
            <a:xfrm rot="2396400">
              <a:off x="-5496480" y="3372120"/>
              <a:ext cx="7551000" cy="6387120"/>
            </a:xfrm>
            <a:custGeom>
              <a:avLst/>
              <a:gdLst>
                <a:gd name="textAreaLeft" fmla="*/ 0 w 7551000"/>
                <a:gd name="textAreaRight" fmla="*/ 7551360 w 7551000"/>
                <a:gd name="textAreaTop" fmla="*/ 0 h 6387120"/>
                <a:gd name="textAreaBottom" fmla="*/ 6387480 h 6387120"/>
              </a:gdLst>
              <a:ahLst/>
              <a:cxnLst/>
              <a:rect l="textAreaLeft" t="textAreaTop" r="textAreaRight" b="textAreaBottom"/>
              <a:pathLst>
                <a:path w="7185721" h="6387403">
                  <a:moveTo>
                    <a:pt x="3489132" y="10797"/>
                  </a:moveTo>
                  <a:cubicBezTo>
                    <a:pt x="2388995" y="146528"/>
                    <a:pt x="317306" y="1751491"/>
                    <a:pt x="45844" y="2782572"/>
                  </a:cubicBezTo>
                  <a:cubicBezTo>
                    <a:pt x="-225618" y="3813653"/>
                    <a:pt x="750694" y="5740085"/>
                    <a:pt x="1860357" y="6197285"/>
                  </a:cubicBezTo>
                  <a:cubicBezTo>
                    <a:pt x="2970019" y="6654485"/>
                    <a:pt x="5906100" y="6230622"/>
                    <a:pt x="6703819" y="5525772"/>
                  </a:cubicBezTo>
                  <a:cubicBezTo>
                    <a:pt x="7501538" y="4820922"/>
                    <a:pt x="7184831" y="2889729"/>
                    <a:pt x="6646669" y="1968185"/>
                  </a:cubicBezTo>
                  <a:cubicBezTo>
                    <a:pt x="6108507" y="1046641"/>
                    <a:pt x="4589269" y="-124934"/>
                    <a:pt x="3489132" y="10797"/>
                  </a:cubicBezTo>
                  <a:close/>
                </a:path>
              </a:pathLst>
            </a:custGeom>
            <a:solidFill>
              <a:srgbClr val="92D050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</p:grpSp>
      <p:sp>
        <p:nvSpPr>
          <p:cNvPr id="58" name="Figura a mano libera 12"/>
          <p:cNvSpPr/>
          <p:nvPr/>
        </p:nvSpPr>
        <p:spPr>
          <a:xfrm rot="2396400">
            <a:off x="-4516560" y="496080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185721" h="6387403">
                <a:moveTo>
                  <a:pt x="3489132" y="10797"/>
                </a:moveTo>
                <a:cubicBezTo>
                  <a:pt x="2388995" y="146528"/>
                  <a:pt x="317306" y="1751491"/>
                  <a:pt x="45844" y="2782572"/>
                </a:cubicBezTo>
                <a:cubicBezTo>
                  <a:pt x="-225618" y="3813653"/>
                  <a:pt x="750694" y="5740085"/>
                  <a:pt x="1860357" y="6197285"/>
                </a:cubicBezTo>
                <a:cubicBezTo>
                  <a:pt x="2970019" y="6654485"/>
                  <a:pt x="5906100" y="6230622"/>
                  <a:pt x="6703819" y="5525772"/>
                </a:cubicBezTo>
                <a:cubicBezTo>
                  <a:pt x="7501538" y="4820922"/>
                  <a:pt x="7184831" y="2889729"/>
                  <a:pt x="6646669" y="1968185"/>
                </a:cubicBezTo>
                <a:cubicBezTo>
                  <a:pt x="6108507" y="1046641"/>
                  <a:pt x="4589269" y="-124934"/>
                  <a:pt x="3489132" y="10797"/>
                </a:cubicBezTo>
                <a:close/>
              </a:path>
            </a:pathLst>
          </a:custGeom>
          <a:solidFill>
            <a:srgbClr val="92D05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59" name="Figura a mano libera 13"/>
          <p:cNvSpPr/>
          <p:nvPr/>
        </p:nvSpPr>
        <p:spPr>
          <a:xfrm rot="2396400">
            <a:off x="8124840" y="-2915640"/>
            <a:ext cx="7551000" cy="6387120"/>
          </a:xfrm>
          <a:custGeom>
            <a:avLst/>
            <a:gdLst>
              <a:gd name="textAreaLeft" fmla="*/ 0 w 7551000"/>
              <a:gd name="textAreaRight" fmla="*/ 7551360 w 7551000"/>
              <a:gd name="textAreaTop" fmla="*/ 0 h 6387120"/>
              <a:gd name="textAreaBottom" fmla="*/ 6387480 h 6387120"/>
            </a:gdLst>
            <a:ahLst/>
            <a:cxnLst/>
            <a:rect l="textAreaLeft" t="textAreaTop" r="textAreaRight" b="textAreaBottom"/>
            <a:pathLst>
              <a:path w="7551518" h="6387403">
                <a:moveTo>
                  <a:pt x="3666750" y="10797"/>
                </a:moveTo>
                <a:cubicBezTo>
                  <a:pt x="2243498" y="-18232"/>
                  <a:pt x="128217" y="1828521"/>
                  <a:pt x="48177" y="2782572"/>
                </a:cubicBezTo>
                <a:cubicBezTo>
                  <a:pt x="-138568" y="3834397"/>
                  <a:pt x="687095" y="5743322"/>
                  <a:pt x="1955060" y="6197285"/>
                </a:cubicBezTo>
                <a:cubicBezTo>
                  <a:pt x="2972474" y="6799735"/>
                  <a:pt x="6154423" y="6519886"/>
                  <a:pt x="7045084" y="5525772"/>
                </a:cubicBezTo>
                <a:cubicBezTo>
                  <a:pt x="7829763" y="4791569"/>
                  <a:pt x="7666847" y="2945281"/>
                  <a:pt x="6985024" y="1968185"/>
                </a:cubicBezTo>
                <a:cubicBezTo>
                  <a:pt x="6461581" y="1051637"/>
                  <a:pt x="4851046" y="-182878"/>
                  <a:pt x="3666750" y="10797"/>
                </a:cubicBezTo>
                <a:close/>
              </a:path>
            </a:pathLst>
          </a:custGeom>
          <a:noFill/>
          <a:ln w="25400">
            <a:solidFill>
              <a:srgbClr val="FCC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olo 1"/>
          <p:cNvSpPr/>
          <p:nvPr/>
        </p:nvSpPr>
        <p:spPr>
          <a:xfrm>
            <a:off x="541080" y="2457720"/>
            <a:ext cx="5554800" cy="194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Obiettivi per l’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economia 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circolare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1" name="Segnaposto contenuto 2"/>
          <p:cNvSpPr/>
          <p:nvPr/>
        </p:nvSpPr>
        <p:spPr>
          <a:xfrm>
            <a:off x="6991200" y="1703880"/>
            <a:ext cx="4467240" cy="66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Diminuire lo spreco di beni, riducendo la quantità di rifiuti urbani destinati allo smaltimento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CasellaDiTesto 9"/>
          <p:cNvSpPr/>
          <p:nvPr/>
        </p:nvSpPr>
        <p:spPr>
          <a:xfrm>
            <a:off x="6991200" y="4656240"/>
            <a:ext cx="4746240" cy="87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Sostenere una trasformazione nel paradigma culturale dell’usa-e-getta a favore dell’economia circolare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3" name="CasellaDiTesto 13"/>
          <p:cNvSpPr/>
          <p:nvPr/>
        </p:nvSpPr>
        <p:spPr>
          <a:xfrm>
            <a:off x="6991200" y="3259800"/>
            <a:ext cx="446724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Reimmettere sul mercato i prodotti recuperati, aumentando le potenzialità del riciclo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4" name="Elemento grafico 16" descr="Vietato gettare rifiuti contorno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5904720" y="3043080"/>
            <a:ext cx="771120" cy="77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" name="Elemento grafico 18" descr="Riciclo contorno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5931360" y="1549080"/>
            <a:ext cx="771120" cy="77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Elemento grafico 20" descr="Mano aperta con pianta contorno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5931360" y="4708800"/>
            <a:ext cx="771120" cy="771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Immagine 2" descr="Immagine che contiene Elementi grafici, design&#10;&#10;Il contenuto generato dall'IA potrebbe non essere corretto."/>
          <p:cNvPicPr/>
          <p:nvPr/>
        </p:nvPicPr>
        <p:blipFill>
          <a:blip r:embed="rId8"/>
          <a:stretch/>
        </p:blipFill>
        <p:spPr>
          <a:xfrm>
            <a:off x="11504160" y="6024960"/>
            <a:ext cx="365400" cy="360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olo 1"/>
          <p:cNvSpPr/>
          <p:nvPr/>
        </p:nvSpPr>
        <p:spPr>
          <a:xfrm>
            <a:off x="540360" y="2261880"/>
            <a:ext cx="4907520" cy="233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Obiettivi per l’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inclusione sociale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9" name="CasellaDiTesto 11"/>
          <p:cNvSpPr/>
          <p:nvPr/>
        </p:nvSpPr>
        <p:spPr>
          <a:xfrm>
            <a:off x="6281640" y="1075320"/>
            <a:ext cx="5452920" cy="82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Offrire al territorio uno spazio protetto di inserimento lavorativo rivolto a soggetti in carico a CSM e Servizi disabili del distretto sociosanitario Bologna Pianura Ovest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0" name="CasellaDiTesto 3"/>
          <p:cNvSpPr/>
          <p:nvPr/>
        </p:nvSpPr>
        <p:spPr>
          <a:xfrm>
            <a:off x="6281640" y="2621160"/>
            <a:ext cx="536940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Contrastare le condizioni di marginalità di soggetti a rischio esclusione sociale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CasellaDiTesto 5"/>
          <p:cNvSpPr/>
          <p:nvPr/>
        </p:nvSpPr>
        <p:spPr>
          <a:xfrm>
            <a:off x="6281640" y="3792960"/>
            <a:ext cx="5369400" cy="87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Sviluppare le autonomie individuali dei beneficiari, potenziando le loro capacità cognitive, emozionali e relazionali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2" name="CasellaDiTesto 8"/>
          <p:cNvSpPr/>
          <p:nvPr/>
        </p:nvSpPr>
        <p:spPr>
          <a:xfrm>
            <a:off x="6281640" y="5262120"/>
            <a:ext cx="5369400" cy="61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r>
              <a:rPr lang="it-IT" sz="1600" b="0" u="none" strike="noStrike">
                <a:solidFill>
                  <a:schemeClr val="dk1"/>
                </a:solidFill>
                <a:uFillTx/>
                <a:latin typeface="BR Hendrix Light"/>
              </a:rPr>
              <a:t>Offrire un sollievo alle famiglie dei beneficiari attraverso un servizio offerto dal territorio e sul territorio</a:t>
            </a:r>
            <a:endParaRPr lang="it-IT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73" name="Elemento grafico 12" descr="Casa1 contorno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5448240" y="5204160"/>
            <a:ext cx="728280" cy="72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Elemento grafico 14" descr="Casa in ristrutturazione con scintille contorno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5448240" y="1075320"/>
            <a:ext cx="728280" cy="72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Elemento grafico 16" descr="Grafico esponenziale contorno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5448240" y="3866760"/>
            <a:ext cx="728280" cy="72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Elemento grafico 18" descr="Brindisi contorno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>
          <a:xfrm>
            <a:off x="5448240" y="2555280"/>
            <a:ext cx="728280" cy="728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Immagine 2" descr="Immagine che contiene Elementi grafici, design&#10;&#10;Il contenuto generato dall'IA potrebbe non essere corretto."/>
          <p:cNvPicPr/>
          <p:nvPr/>
        </p:nvPicPr>
        <p:blipFill>
          <a:blip r:embed="rId10"/>
          <a:stretch/>
        </p:blipFill>
        <p:spPr>
          <a:xfrm>
            <a:off x="11504160" y="6024960"/>
            <a:ext cx="365400" cy="360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olo 1"/>
          <p:cNvSpPr/>
          <p:nvPr/>
        </p:nvSpPr>
        <p:spPr>
          <a:xfrm>
            <a:off x="611640" y="745560"/>
            <a:ext cx="6009840" cy="9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3 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aree </a:t>
            </a: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di intervento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9" name="Rettangolo con angoli arrotondati 2"/>
          <p:cNvSpPr/>
          <p:nvPr/>
        </p:nvSpPr>
        <p:spPr>
          <a:xfrm>
            <a:off x="757080" y="2757960"/>
            <a:ext cx="3228480" cy="2213640"/>
          </a:xfrm>
          <a:prstGeom prst="roundRect">
            <a:avLst>
              <a:gd name="adj" fmla="val 5920"/>
            </a:avLst>
          </a:pr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0" name="CasellaDiTesto 11"/>
          <p:cNvSpPr/>
          <p:nvPr/>
        </p:nvSpPr>
        <p:spPr>
          <a:xfrm>
            <a:off x="928800" y="393660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Promozione culturale e comunità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1" name="CasellaDiTesto 4"/>
          <p:cNvSpPr/>
          <p:nvPr/>
        </p:nvSpPr>
        <p:spPr>
          <a:xfrm>
            <a:off x="928800" y="291780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1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2" name="Rettangolo con angoli arrotondati 6"/>
          <p:cNvSpPr/>
          <p:nvPr/>
        </p:nvSpPr>
        <p:spPr>
          <a:xfrm>
            <a:off x="4653000" y="2722320"/>
            <a:ext cx="3228480" cy="2213640"/>
          </a:xfrm>
          <a:prstGeom prst="roundRect">
            <a:avLst>
              <a:gd name="adj" fmla="val 59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3" name="CasellaDiTesto 7"/>
          <p:cNvSpPr/>
          <p:nvPr/>
        </p:nvSpPr>
        <p:spPr>
          <a:xfrm>
            <a:off x="4824360" y="390096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Riuso ed economia circolare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4" name="CasellaDiTesto 9"/>
          <p:cNvSpPr/>
          <p:nvPr/>
        </p:nvSpPr>
        <p:spPr>
          <a:xfrm>
            <a:off x="4824360" y="288252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2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Rettangolo con angoli arrotondati 10"/>
          <p:cNvSpPr/>
          <p:nvPr/>
        </p:nvSpPr>
        <p:spPr>
          <a:xfrm>
            <a:off x="8362800" y="2722320"/>
            <a:ext cx="3228480" cy="2213640"/>
          </a:xfrm>
          <a:prstGeom prst="roundRect">
            <a:avLst>
              <a:gd name="adj" fmla="val 59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86" name="CasellaDiTesto 13"/>
          <p:cNvSpPr/>
          <p:nvPr/>
        </p:nvSpPr>
        <p:spPr>
          <a:xfrm>
            <a:off x="8534520" y="390096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Socialità e formazione lavoro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" name="CasellaDiTesto 15"/>
          <p:cNvSpPr/>
          <p:nvPr/>
        </p:nvSpPr>
        <p:spPr>
          <a:xfrm>
            <a:off x="8534520" y="288252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3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8" name="Immagine 3" descr="Immagine che contiene Elementi grafici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5865120" y="6114960"/>
            <a:ext cx="46152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olo 1"/>
          <p:cNvSpPr/>
          <p:nvPr/>
        </p:nvSpPr>
        <p:spPr>
          <a:xfrm>
            <a:off x="611640" y="745560"/>
            <a:ext cx="6201720" cy="9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3 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aree </a:t>
            </a: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di intervento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0" name="Rettangolo con angoli arrotondati 2"/>
          <p:cNvSpPr/>
          <p:nvPr/>
        </p:nvSpPr>
        <p:spPr>
          <a:xfrm>
            <a:off x="757080" y="2757960"/>
            <a:ext cx="3228480" cy="2213640"/>
          </a:xfrm>
          <a:prstGeom prst="roundRect">
            <a:avLst>
              <a:gd name="adj" fmla="val 59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1" name="CasellaDiTesto 11"/>
          <p:cNvSpPr/>
          <p:nvPr/>
        </p:nvSpPr>
        <p:spPr>
          <a:xfrm>
            <a:off x="928800" y="393660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Promozione culturale e comunità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CasellaDiTesto 4"/>
          <p:cNvSpPr/>
          <p:nvPr/>
        </p:nvSpPr>
        <p:spPr>
          <a:xfrm>
            <a:off x="928800" y="291780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1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Rettangolo con angoli arrotondati 6"/>
          <p:cNvSpPr/>
          <p:nvPr/>
        </p:nvSpPr>
        <p:spPr>
          <a:xfrm>
            <a:off x="4653000" y="2722320"/>
            <a:ext cx="3228480" cy="2213640"/>
          </a:xfrm>
          <a:prstGeom prst="roundRect">
            <a:avLst>
              <a:gd name="adj" fmla="val 5920"/>
            </a:avLst>
          </a:pr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4" name="CasellaDiTesto 7"/>
          <p:cNvSpPr/>
          <p:nvPr/>
        </p:nvSpPr>
        <p:spPr>
          <a:xfrm>
            <a:off x="4824360" y="390096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Riuso ed economia circolare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CasellaDiTesto 9"/>
          <p:cNvSpPr/>
          <p:nvPr/>
        </p:nvSpPr>
        <p:spPr>
          <a:xfrm>
            <a:off x="4824360" y="288252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2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Rettangolo con angoli arrotondati 10"/>
          <p:cNvSpPr/>
          <p:nvPr/>
        </p:nvSpPr>
        <p:spPr>
          <a:xfrm>
            <a:off x="8362800" y="2722320"/>
            <a:ext cx="3228480" cy="2213640"/>
          </a:xfrm>
          <a:prstGeom prst="roundRect">
            <a:avLst>
              <a:gd name="adj" fmla="val 59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7" name="CasellaDiTesto 13"/>
          <p:cNvSpPr/>
          <p:nvPr/>
        </p:nvSpPr>
        <p:spPr>
          <a:xfrm>
            <a:off x="8534520" y="390096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Socialità e formazione lavoro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8" name="CasellaDiTesto 15"/>
          <p:cNvSpPr/>
          <p:nvPr/>
        </p:nvSpPr>
        <p:spPr>
          <a:xfrm>
            <a:off x="8534520" y="288252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3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99" name="Immagine 3" descr="Immagine che contiene Elementi grafici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5865120" y="6114960"/>
            <a:ext cx="46152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olo 1"/>
          <p:cNvSpPr/>
          <p:nvPr/>
        </p:nvSpPr>
        <p:spPr>
          <a:xfrm>
            <a:off x="611640" y="745560"/>
            <a:ext cx="6319440" cy="9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914400">
              <a:lnSpc>
                <a:spcPct val="90000"/>
              </a:lnSpc>
            </a:pP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3 </a:t>
            </a: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aree </a:t>
            </a: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di intervento</a:t>
            </a:r>
            <a:endParaRPr lang="it-IT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1" name="Rettangolo con angoli arrotondati 2"/>
          <p:cNvSpPr/>
          <p:nvPr/>
        </p:nvSpPr>
        <p:spPr>
          <a:xfrm>
            <a:off x="757080" y="2757960"/>
            <a:ext cx="3228480" cy="2213640"/>
          </a:xfrm>
          <a:prstGeom prst="roundRect">
            <a:avLst>
              <a:gd name="adj" fmla="val 59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02" name="CasellaDiTesto 11"/>
          <p:cNvSpPr/>
          <p:nvPr/>
        </p:nvSpPr>
        <p:spPr>
          <a:xfrm>
            <a:off x="928800" y="393660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Promozione culturale e comunità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3" name="CasellaDiTesto 4"/>
          <p:cNvSpPr/>
          <p:nvPr/>
        </p:nvSpPr>
        <p:spPr>
          <a:xfrm>
            <a:off x="928800" y="291780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1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4" name="Rettangolo con angoli arrotondati 6"/>
          <p:cNvSpPr/>
          <p:nvPr/>
        </p:nvSpPr>
        <p:spPr>
          <a:xfrm>
            <a:off x="4595760" y="2722320"/>
            <a:ext cx="3228480" cy="2213640"/>
          </a:xfrm>
          <a:prstGeom prst="roundRect">
            <a:avLst>
              <a:gd name="adj" fmla="val 592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05" name="CasellaDiTesto 7"/>
          <p:cNvSpPr/>
          <p:nvPr/>
        </p:nvSpPr>
        <p:spPr>
          <a:xfrm>
            <a:off x="4767120" y="390096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Riuso ed economia circolare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CasellaDiTesto 9"/>
          <p:cNvSpPr/>
          <p:nvPr/>
        </p:nvSpPr>
        <p:spPr>
          <a:xfrm>
            <a:off x="4767120" y="288252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2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7" name="Rettangolo con angoli arrotondati 10"/>
          <p:cNvSpPr/>
          <p:nvPr/>
        </p:nvSpPr>
        <p:spPr>
          <a:xfrm>
            <a:off x="8362800" y="2722320"/>
            <a:ext cx="3228480" cy="2213640"/>
          </a:xfrm>
          <a:prstGeom prst="roundRect">
            <a:avLst>
              <a:gd name="adj" fmla="val 5920"/>
            </a:avLst>
          </a:prstGeom>
          <a:solidFill>
            <a:srgbClr val="008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it-IT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08" name="CasellaDiTesto 13"/>
          <p:cNvSpPr/>
          <p:nvPr/>
        </p:nvSpPr>
        <p:spPr>
          <a:xfrm>
            <a:off x="8534520" y="3900960"/>
            <a:ext cx="2551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2000" b="0" u="none" strike="noStrike">
                <a:solidFill>
                  <a:schemeClr val="lt1"/>
                </a:solidFill>
                <a:uFillTx/>
                <a:latin typeface="BR Hendrix Light"/>
              </a:rPr>
              <a:t>Socialità e formazione lavoro</a:t>
            </a:r>
            <a:endParaRPr lang="it-IT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9" name="CasellaDiTesto 15"/>
          <p:cNvSpPr/>
          <p:nvPr/>
        </p:nvSpPr>
        <p:spPr>
          <a:xfrm>
            <a:off x="8534520" y="2882520"/>
            <a:ext cx="2551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it-IT" sz="4000" b="1" u="none" strike="noStrike">
                <a:solidFill>
                  <a:schemeClr val="lt1"/>
                </a:solidFill>
                <a:uFillTx/>
                <a:latin typeface="Trim Poster Regular"/>
              </a:rPr>
              <a:t>3</a:t>
            </a:r>
            <a:endParaRPr lang="it-IT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0" name="Immagine 3" descr="Immagine che contiene Elementi grafici, design&#10;&#10;Il contenuto generato dall'IA potrebbe non essere corretto."/>
          <p:cNvPicPr/>
          <p:nvPr/>
        </p:nvPicPr>
        <p:blipFill>
          <a:blip r:embed="rId2"/>
          <a:stretch/>
        </p:blipFill>
        <p:spPr>
          <a:xfrm>
            <a:off x="5865120" y="6115320"/>
            <a:ext cx="461520" cy="455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354240" y="689760"/>
            <a:ext cx="358236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it-IT" sz="4400" b="1" u="none" strike="noStrike">
                <a:solidFill>
                  <a:srgbClr val="008852"/>
                </a:solidFill>
                <a:uFillTx/>
                <a:latin typeface="Trim Poster Regular"/>
              </a:rPr>
              <a:t>Gerarchia </a:t>
            </a:r>
            <a:r>
              <a:rPr lang="it-IT" sz="4400" b="1" u="none" strike="noStrike">
                <a:solidFill>
                  <a:schemeClr val="dk1"/>
                </a:solidFill>
                <a:uFillTx/>
                <a:latin typeface="Trim Poster Regular"/>
              </a:rPr>
              <a:t>dei rifiuti</a:t>
            </a:r>
            <a:endParaRPr lang="it-IT" sz="44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grpSp>
        <p:nvGrpSpPr>
          <p:cNvPr id="112" name="Gruppo 22"/>
          <p:cNvGrpSpPr/>
          <p:nvPr/>
        </p:nvGrpSpPr>
        <p:grpSpPr>
          <a:xfrm>
            <a:off x="3937680" y="1200240"/>
            <a:ext cx="6062040" cy="4894560"/>
            <a:chOff x="3937680" y="1200240"/>
            <a:chExt cx="6062040" cy="4894560"/>
          </a:xfrm>
        </p:grpSpPr>
        <p:grpSp>
          <p:nvGrpSpPr>
            <p:cNvPr id="113" name="Gruppo 2"/>
            <p:cNvGrpSpPr/>
            <p:nvPr/>
          </p:nvGrpSpPr>
          <p:grpSpPr>
            <a:xfrm>
              <a:off x="3937680" y="1200240"/>
              <a:ext cx="6062040" cy="959040"/>
              <a:chOff x="3937680" y="1200240"/>
              <a:chExt cx="6062040" cy="959040"/>
            </a:xfrm>
          </p:grpSpPr>
          <p:sp>
            <p:nvSpPr>
              <p:cNvPr id="114" name="Trapezio 3"/>
              <p:cNvSpPr/>
              <p:nvPr/>
            </p:nvSpPr>
            <p:spPr>
              <a:xfrm rot="10800000">
                <a:off x="3937680" y="1200240"/>
                <a:ext cx="6062040" cy="958680"/>
              </a:xfrm>
              <a:prstGeom prst="trapezoid">
                <a:avLst>
                  <a:gd name="adj" fmla="val 65287"/>
                </a:avLst>
              </a:prstGeom>
              <a:solidFill>
                <a:srgbClr val="008852"/>
              </a:solidFill>
              <a:ln w="57150" cap="rnd">
                <a:solidFill>
                  <a:srgbClr val="008852"/>
                </a:solidFill>
                <a:round/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it-IT" sz="1800" b="0" u="none" strike="noStrike">
                  <a:solidFill>
                    <a:schemeClr val="lt1"/>
                  </a:solidFill>
                  <a:uFillTx/>
                  <a:latin typeface="Calibri"/>
                </a:endParaRPr>
              </a:p>
            </p:txBody>
          </p:sp>
          <p:sp>
            <p:nvSpPr>
              <p:cNvPr id="115" name="Trapezio 4"/>
              <p:cNvSpPr/>
              <p:nvPr/>
            </p:nvSpPr>
            <p:spPr>
              <a:xfrm>
                <a:off x="4997880" y="1200240"/>
                <a:ext cx="3940200" cy="958680"/>
              </a:xfrm>
              <a:prstGeom prst="rect">
                <a:avLst/>
              </a:prstGeom>
              <a:solidFill>
                <a:srgbClr val="008852"/>
              </a:solidFill>
              <a:ln w="57150" cap="rnd">
                <a:solidFill>
                  <a:srgbClr val="008852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5560" tIns="25560" rIns="25560" bIns="25560" numCol="1" spcCol="1440" anchor="ctr">
                <a:noAutofit/>
              </a:bodyPr>
              <a:lstStyle/>
              <a:p>
                <a:pPr algn="ctr" defTabSz="888840">
                  <a:lnSpc>
                    <a:spcPct val="90000"/>
                  </a:lnSpc>
                  <a:spcAft>
                    <a:spcPts val="700"/>
                  </a:spcAft>
                  <a:tabLst>
                    <a:tab pos="0" algn="l"/>
                  </a:tabLst>
                </a:pPr>
                <a:r>
                  <a:rPr lang="it-IT" sz="2000" b="0" u="none" strike="noStrike">
                    <a:solidFill>
                      <a:schemeClr val="lt1"/>
                    </a:solidFill>
                    <a:uFillTx/>
                    <a:latin typeface="BR Hendrix Light"/>
                  </a:rPr>
                  <a:t>Riduzione/prevenzione della produzione di rifiuti </a:t>
                </a:r>
                <a:endParaRPr lang="it-IT" sz="20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16" name="Gruppo 6"/>
            <p:cNvGrpSpPr/>
            <p:nvPr/>
          </p:nvGrpSpPr>
          <p:grpSpPr>
            <a:xfrm>
              <a:off x="4551480" y="2192760"/>
              <a:ext cx="4834080" cy="959040"/>
              <a:chOff x="4551480" y="2192760"/>
              <a:chExt cx="4834080" cy="959040"/>
            </a:xfrm>
          </p:grpSpPr>
          <p:sp>
            <p:nvSpPr>
              <p:cNvPr id="117" name="Trapezio 7"/>
              <p:cNvSpPr/>
              <p:nvPr/>
            </p:nvSpPr>
            <p:spPr>
              <a:xfrm rot="10800000">
                <a:off x="4551480" y="2192760"/>
                <a:ext cx="4834080" cy="958680"/>
              </a:xfrm>
              <a:prstGeom prst="trapezoid">
                <a:avLst>
                  <a:gd name="adj" fmla="val 65287"/>
                </a:avLst>
              </a:prstGeom>
              <a:solidFill>
                <a:srgbClr val="EBFCE5"/>
              </a:solidFill>
              <a:ln w="60325">
                <a:noFill/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it-IT" sz="1800" b="0" u="none" strike="noStrike">
                  <a:solidFill>
                    <a:schemeClr val="lt1"/>
                  </a:solidFill>
                  <a:uFillTx/>
                  <a:latin typeface="Calibri"/>
                </a:endParaRPr>
              </a:p>
            </p:txBody>
          </p:sp>
          <p:sp>
            <p:nvSpPr>
              <p:cNvPr id="118" name="Trapezio 4"/>
              <p:cNvSpPr/>
              <p:nvPr/>
            </p:nvSpPr>
            <p:spPr>
              <a:xfrm>
                <a:off x="5397120" y="2192760"/>
                <a:ext cx="3142080" cy="958680"/>
              </a:xfrm>
              <a:prstGeom prst="rect">
                <a:avLst/>
              </a:prstGeom>
              <a:solidFill>
                <a:srgbClr val="EBFCE5"/>
              </a:solidFill>
              <a:ln w="603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5560" tIns="25560" rIns="25560" bIns="25560" numCol="1" spcCol="1440" anchor="ctr">
                <a:noAutofit/>
              </a:bodyPr>
              <a:lstStyle/>
              <a:p>
                <a:pPr algn="ctr" defTabSz="888840">
                  <a:lnSpc>
                    <a:spcPct val="90000"/>
                  </a:lnSpc>
                  <a:spcAft>
                    <a:spcPts val="700"/>
                  </a:spcAft>
                  <a:tabLst>
                    <a:tab pos="0" algn="l"/>
                  </a:tabLst>
                </a:pPr>
                <a:r>
                  <a:rPr lang="it-IT" sz="2000" b="0" u="none" strike="noStrike">
                    <a:solidFill>
                      <a:schemeClr val="dk1"/>
                    </a:solidFill>
                    <a:uFillTx/>
                    <a:latin typeface="BR Hendrix Light"/>
                  </a:rPr>
                  <a:t>Riuso – Preparazione al riutilizzo </a:t>
                </a:r>
                <a:endParaRPr lang="it-IT" sz="20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19" name="Gruppo 9"/>
            <p:cNvGrpSpPr/>
            <p:nvPr/>
          </p:nvGrpSpPr>
          <p:grpSpPr>
            <a:xfrm>
              <a:off x="5185800" y="3156840"/>
              <a:ext cx="3593160" cy="963720"/>
              <a:chOff x="5185800" y="3156840"/>
              <a:chExt cx="3593160" cy="963720"/>
            </a:xfrm>
          </p:grpSpPr>
          <p:sp>
            <p:nvSpPr>
              <p:cNvPr id="120" name="Trapezio 10"/>
              <p:cNvSpPr/>
              <p:nvPr/>
            </p:nvSpPr>
            <p:spPr>
              <a:xfrm rot="10800000">
                <a:off x="5185800" y="3157560"/>
                <a:ext cx="3593160" cy="963000"/>
              </a:xfrm>
              <a:prstGeom prst="trapezoid">
                <a:avLst>
                  <a:gd name="adj" fmla="val 65287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60325">
                <a:noFill/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it-IT" sz="1800" b="0" u="none" strike="noStrike">
                  <a:solidFill>
                    <a:schemeClr val="lt1"/>
                  </a:solidFill>
                  <a:uFillTx/>
                  <a:latin typeface="Calibri"/>
                </a:endParaRPr>
              </a:p>
            </p:txBody>
          </p:sp>
          <p:sp>
            <p:nvSpPr>
              <p:cNvPr id="121" name="Trapezio 4"/>
              <p:cNvSpPr/>
              <p:nvPr/>
            </p:nvSpPr>
            <p:spPr>
              <a:xfrm>
                <a:off x="5814360" y="3156840"/>
                <a:ext cx="2335320" cy="96300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03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5560" tIns="25560" rIns="25560" bIns="25560" numCol="1" spcCol="1440" anchor="ctr">
                <a:noAutofit/>
              </a:bodyPr>
              <a:lstStyle/>
              <a:p>
                <a:pPr algn="ctr" defTabSz="888840">
                  <a:lnSpc>
                    <a:spcPct val="90000"/>
                  </a:lnSpc>
                  <a:spcAft>
                    <a:spcPts val="700"/>
                  </a:spcAft>
                  <a:tabLst>
                    <a:tab pos="0" algn="l"/>
                  </a:tabLst>
                </a:pPr>
                <a:r>
                  <a:rPr lang="it-IT" sz="2000" b="0" u="none" strike="noStrike">
                    <a:solidFill>
                      <a:schemeClr val="dk1"/>
                    </a:solidFill>
                    <a:uFillTx/>
                    <a:latin typeface="BR Hendrix Light"/>
                  </a:rPr>
                  <a:t>Riciclo</a:t>
                </a:r>
                <a:endParaRPr lang="it-IT" sz="20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22" name="Gruppo 14"/>
            <p:cNvGrpSpPr/>
            <p:nvPr/>
          </p:nvGrpSpPr>
          <p:grpSpPr>
            <a:xfrm>
              <a:off x="5814720" y="4134600"/>
              <a:ext cx="2335320" cy="982800"/>
              <a:chOff x="5814720" y="4134600"/>
              <a:chExt cx="2335320" cy="982800"/>
            </a:xfrm>
          </p:grpSpPr>
          <p:sp>
            <p:nvSpPr>
              <p:cNvPr id="123" name="Trapezio 15"/>
              <p:cNvSpPr/>
              <p:nvPr/>
            </p:nvSpPr>
            <p:spPr>
              <a:xfrm rot="10800000">
                <a:off x="5814720" y="4134960"/>
                <a:ext cx="2335320" cy="982440"/>
              </a:xfrm>
              <a:prstGeom prst="trapezoid">
                <a:avLst>
                  <a:gd name="adj" fmla="val 65287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19050">
                <a:noFill/>
              </a:ln>
            </p:spPr>
            <p:style>
              <a:lnRef idx="2">
                <a:scrgbClr r="0" g="0" b="0"/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it-IT" sz="1800" b="0" u="none" strike="noStrike">
                  <a:solidFill>
                    <a:schemeClr val="lt1"/>
                  </a:solidFill>
                  <a:uFillTx/>
                  <a:latin typeface="Calibri"/>
                </a:endParaRPr>
              </a:p>
            </p:txBody>
          </p:sp>
          <p:sp>
            <p:nvSpPr>
              <p:cNvPr id="124" name="Trapezio 4"/>
              <p:cNvSpPr/>
              <p:nvPr/>
            </p:nvSpPr>
            <p:spPr>
              <a:xfrm>
                <a:off x="6222960" y="4134600"/>
                <a:ext cx="1517760" cy="98244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5560" tIns="25560" rIns="25560" bIns="25560" numCol="1" spcCol="1440" anchor="ctr">
                <a:noAutofit/>
              </a:bodyPr>
              <a:lstStyle/>
              <a:p>
                <a:pPr algn="ctr" defTabSz="888840">
                  <a:lnSpc>
                    <a:spcPct val="90000"/>
                  </a:lnSpc>
                  <a:spcAft>
                    <a:spcPts val="700"/>
                  </a:spcAft>
                  <a:tabLst>
                    <a:tab pos="0" algn="l"/>
                  </a:tabLst>
                </a:pPr>
                <a:r>
                  <a:rPr lang="it-IT" sz="2000" b="0" u="none" strike="noStrike">
                    <a:solidFill>
                      <a:schemeClr val="dk1"/>
                    </a:solidFill>
                    <a:uFillTx/>
                    <a:latin typeface="BR Hendrix Light"/>
                  </a:rPr>
                  <a:t>Recupero</a:t>
                </a:r>
                <a:endParaRPr lang="it-IT" sz="20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sp>
          <p:nvSpPr>
            <p:cNvPr id="125" name="Trapezio 18"/>
            <p:cNvSpPr/>
            <p:nvPr/>
          </p:nvSpPr>
          <p:spPr>
            <a:xfrm rot="10800000">
              <a:off x="6461640" y="5131800"/>
              <a:ext cx="1050120" cy="963000"/>
            </a:xfrm>
            <a:prstGeom prst="trapezoid">
              <a:avLst>
                <a:gd name="adj" fmla="val 65287"/>
              </a:avLst>
            </a:prstGeom>
            <a:solidFill>
              <a:srgbClr val="E07260"/>
            </a:solidFill>
            <a:ln w="85725" cap="rnd">
              <a:solidFill>
                <a:srgbClr val="FFFFFF">
                  <a:alpha val="0"/>
                </a:srgbClr>
              </a:solidFill>
              <a:beve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it-IT" sz="1800" b="0" u="none" strike="noStrike">
                <a:solidFill>
                  <a:schemeClr val="lt1"/>
                </a:solidFill>
                <a:uFillTx/>
                <a:latin typeface="Calibri"/>
              </a:endParaRPr>
            </a:p>
          </p:txBody>
        </p:sp>
        <p:pic>
          <p:nvPicPr>
            <p:cNvPr id="126" name="Elemento grafico 21" descr="Rifiuti contorno"/>
            <p:cNvPicPr/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/>
          </p:blipFill>
          <p:spPr>
            <a:xfrm>
              <a:off x="6753960" y="5263200"/>
              <a:ext cx="467280" cy="4737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27" name="CasellaDiTesto 23"/>
          <p:cNvSpPr/>
          <p:nvPr/>
        </p:nvSpPr>
        <p:spPr>
          <a:xfrm>
            <a:off x="5943240" y="6108840"/>
            <a:ext cx="2077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E1725F"/>
                </a:solidFill>
                <a:uFillTx/>
                <a:latin typeface="BR Hendrix Light"/>
              </a:rPr>
              <a:t>Discarica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8" name="Elemento grafico 30" descr="Freccia GIÙ con riempimento a tinta unita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10446480" y="4017960"/>
            <a:ext cx="914040" cy="914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Elemento grafico 31" descr="Freccia GIÙ con riempimento a tinta unita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 rot="10800000">
            <a:off x="10446840" y="1101600"/>
            <a:ext cx="914040" cy="91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CasellaDiTesto 32"/>
          <p:cNvSpPr/>
          <p:nvPr/>
        </p:nvSpPr>
        <p:spPr>
          <a:xfrm>
            <a:off x="9864720" y="5158800"/>
            <a:ext cx="2077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E1725F"/>
                </a:solidFill>
                <a:uFillTx/>
                <a:latin typeface="BR Hendrix Light"/>
              </a:rPr>
              <a:t>Scelta peggiore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1" name="CasellaDiTesto 33"/>
          <p:cNvSpPr/>
          <p:nvPr/>
        </p:nvSpPr>
        <p:spPr>
          <a:xfrm>
            <a:off x="9864720" y="622440"/>
            <a:ext cx="2077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it-IT" sz="1800" b="0" u="none" strike="noStrike">
                <a:solidFill>
                  <a:srgbClr val="008852"/>
                </a:solidFill>
                <a:uFillTx/>
                <a:latin typeface="BR Hendrix Light"/>
              </a:rPr>
              <a:t>Scelta migliore</a:t>
            </a:r>
            <a:endParaRPr lang="it-IT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41169</TotalTime>
  <Words>2254</Words>
  <Application>Microsoft Office PowerPoint</Application>
  <PresentationFormat>Widescreen</PresentationFormat>
  <Paragraphs>303</Paragraphs>
  <Slides>29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6</vt:i4>
      </vt:variant>
      <vt:variant>
        <vt:lpstr>Titoli diapositive</vt:lpstr>
      </vt:variant>
      <vt:variant>
        <vt:i4>29</vt:i4>
      </vt:variant>
    </vt:vector>
  </HeadingPairs>
  <TitlesOfParts>
    <vt:vector size="46" baseType="lpstr">
      <vt:lpstr>Arial</vt:lpstr>
      <vt:lpstr>BR Hendrix</vt:lpstr>
      <vt:lpstr>BR Hendrix Black</vt:lpstr>
      <vt:lpstr>BR Hendrix Light</vt:lpstr>
      <vt:lpstr>Calibri</vt:lpstr>
      <vt:lpstr>Menlo Regular</vt:lpstr>
      <vt:lpstr>Symbol</vt:lpstr>
      <vt:lpstr>Times New Roman</vt:lpstr>
      <vt:lpstr>Trim Poster Condensed</vt:lpstr>
      <vt:lpstr>Trim Poster Regular</vt:lpstr>
      <vt:lpstr>Wingdings</vt:lpstr>
      <vt:lpstr>Tema di Office</vt:lpstr>
      <vt:lpstr>Tema di Office</vt:lpstr>
      <vt:lpstr>Tema di Office</vt:lpstr>
      <vt:lpstr>Tema di Office</vt:lpstr>
      <vt:lpstr>Tema di Office</vt:lpstr>
      <vt:lpstr>Tema di Office</vt:lpstr>
      <vt:lpstr>IMPIANTO PER LA  PREPARAZIONE AL RIUTILIZZO</vt:lpstr>
      <vt:lpstr>Presentazione standard di PowerPoint</vt:lpstr>
      <vt:lpstr>In cosa consiste il progetto?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Gerarchia dei rifiuti</vt:lpstr>
      <vt:lpstr>Gerarchia dei rifiuti</vt:lpstr>
      <vt:lpstr>A che punto siamo?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Lorenzo Romanenghi</dc:creator>
  <dc:description/>
  <cp:lastModifiedBy>Stefano Pezzi</cp:lastModifiedBy>
  <cp:revision>110</cp:revision>
  <cp:lastPrinted>2024-12-17T10:59:25Z</cp:lastPrinted>
  <dcterms:created xsi:type="dcterms:W3CDTF">2023-05-25T09:27:16Z</dcterms:created>
  <dcterms:modified xsi:type="dcterms:W3CDTF">2025-05-30T17:20:24Z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0x010100E3F3D2E357E6F24985F34056C3E53992</vt:lpwstr>
  </property>
  <property fmtid="{D5CDD505-2E9C-101B-9397-08002B2CF9AE}" pid="3" name="Notes">
    <vt:i4>10</vt:i4>
  </property>
  <property fmtid="{D5CDD505-2E9C-101B-9397-08002B2CF9AE}" pid="4" name="PresentationFormat">
    <vt:lpwstr>Widescreen</vt:lpwstr>
  </property>
  <property fmtid="{D5CDD505-2E9C-101B-9397-08002B2CF9AE}" pid="5" name="Slides">
    <vt:i4>29</vt:i4>
  </property>
</Properties>
</file>