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77" r:id="rId3"/>
    <p:sldId id="837" r:id="rId4"/>
    <p:sldId id="911" r:id="rId5"/>
    <p:sldId id="944" r:id="rId6"/>
    <p:sldId id="912" r:id="rId7"/>
    <p:sldId id="268" r:id="rId8"/>
    <p:sldId id="913" r:id="rId9"/>
    <p:sldId id="266" r:id="rId10"/>
    <p:sldId id="930" r:id="rId11"/>
    <p:sldId id="914" r:id="rId12"/>
    <p:sldId id="916" r:id="rId13"/>
    <p:sldId id="920" r:id="rId14"/>
    <p:sldId id="921" r:id="rId15"/>
    <p:sldId id="925" r:id="rId16"/>
    <p:sldId id="71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98" d="100"/>
          <a:sy n="98" d="100"/>
        </p:scale>
        <p:origin x="95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4" Type="http://schemas.openxmlformats.org/officeDocument/2006/relationships/image" Target="../media/image1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4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B05597-8EBE-460C-BD35-D4D9983AA4A5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D6E75C-98C9-432F-9BE6-D6025DF54DA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Minerale </a:t>
          </a:r>
          <a:r>
            <a:rPr lang="en-US" sz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estratto</a:t>
          </a:r>
          <a:r>
            <a:rPr lang="en-U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da </a:t>
          </a:r>
          <a:r>
            <a:rPr lang="en-US" sz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miniera</a:t>
          </a:r>
          <a:r>
            <a:rPr lang="en-U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</a:p>
        <a:p>
          <a:pPr>
            <a:lnSpc>
              <a:spcPct val="100000"/>
            </a:lnSpc>
          </a:pPr>
          <a:r>
            <a:rPr lang="en-US" sz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subisce</a:t>
          </a:r>
          <a:r>
            <a:rPr lang="en-U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i </a:t>
          </a:r>
          <a:r>
            <a:rPr lang="en-US" sz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trattamenti</a:t>
          </a:r>
          <a:r>
            <a:rPr lang="en-U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tradizionali</a:t>
          </a:r>
          <a:r>
            <a:rPr lang="en-U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 </a:t>
          </a:r>
          <a:r>
            <a:rPr lang="en-US" sz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frantumazione</a:t>
          </a:r>
          <a:r>
            <a:rPr lang="en-U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en-US" sz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separazione</a:t>
          </a:r>
          <a:r>
            <a:rPr lang="en-U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en-US" sz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flottazione</a:t>
          </a:r>
          <a:r>
            <a:rPr lang="en-U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en-US" sz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ecc</a:t>
          </a:r>
          <a:r>
            <a:rPr lang="en-U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., e </a:t>
          </a:r>
          <a:r>
            <a:rPr lang="en-US" sz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successivo</a:t>
          </a:r>
          <a:r>
            <a:rPr lang="en-U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trattamento</a:t>
          </a:r>
          <a:r>
            <a:rPr lang="en-U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chimico</a:t>
          </a:r>
          <a:endParaRPr lang="en-US" sz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45BDDC9-659A-4E4F-8294-FD91030BA587}" type="parTrans" cxnId="{7AC4FE4E-EC47-4282-9757-42D7D0D08743}">
      <dgm:prSet/>
      <dgm:spPr/>
      <dgm:t>
        <a:bodyPr/>
        <a:lstStyle/>
        <a:p>
          <a:endParaRPr lang="en-US"/>
        </a:p>
      </dgm:t>
    </dgm:pt>
    <dgm:pt modelId="{1228EE97-E27D-4152-A492-1661D9E091C0}" type="sibTrans" cxnId="{7AC4FE4E-EC47-4282-9757-42D7D0D08743}">
      <dgm:prSet/>
      <dgm:spPr/>
      <dgm:t>
        <a:bodyPr/>
        <a:lstStyle/>
        <a:p>
          <a:endParaRPr lang="en-US"/>
        </a:p>
      </dgm:t>
    </dgm:pt>
    <dgm:pt modelId="{96716495-5845-46A0-A620-2C2BBD100D8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Minerale da soluzioni saline (brine) </a:t>
          </a:r>
        </a:p>
        <a:p>
          <a:pPr>
            <a:lnSpc>
              <a:spcPct val="100000"/>
            </a:lnSpc>
          </a:pP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subisce</a:t>
          </a: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processi di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sedimentazione</a:t>
          </a: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filtrazione</a:t>
          </a: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cristalizzazione</a:t>
          </a: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selettiva</a:t>
          </a: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centrifugazione</a:t>
          </a: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e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infine</a:t>
          </a: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trattamento</a:t>
          </a: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chimico</a:t>
          </a: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per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rendere</a:t>
          </a: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</a:t>
          </a: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composti</a:t>
          </a: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idonei</a:t>
          </a:r>
          <a:endParaRPr lang="en-US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9D8E653-5C68-433C-9B1C-1402759371CC}" type="parTrans" cxnId="{68C73F89-C911-43D0-8E70-F88B3F92E285}">
      <dgm:prSet/>
      <dgm:spPr/>
      <dgm:t>
        <a:bodyPr/>
        <a:lstStyle/>
        <a:p>
          <a:endParaRPr lang="en-US"/>
        </a:p>
      </dgm:t>
    </dgm:pt>
    <dgm:pt modelId="{D15F559C-36D2-40DE-B2CE-0C3891801B37}" type="sibTrans" cxnId="{68C73F89-C911-43D0-8E70-F88B3F92E285}">
      <dgm:prSet/>
      <dgm:spPr/>
      <dgm:t>
        <a:bodyPr/>
        <a:lstStyle/>
        <a:p>
          <a:endParaRPr lang="en-US"/>
        </a:p>
      </dgm:t>
    </dgm:pt>
    <dgm:pt modelId="{34B44FC9-E5DB-49C4-AB75-4FED100C6319}" type="pres">
      <dgm:prSet presAssocID="{91B05597-8EBE-460C-BD35-D4D9983AA4A5}" presName="root" presStyleCnt="0">
        <dgm:presLayoutVars>
          <dgm:dir/>
          <dgm:resizeHandles val="exact"/>
        </dgm:presLayoutVars>
      </dgm:prSet>
      <dgm:spPr/>
    </dgm:pt>
    <dgm:pt modelId="{9EFE1E35-AA5A-4B12-BD79-9DD4DAC7200E}" type="pres">
      <dgm:prSet presAssocID="{D6D6E75C-98C9-432F-9BE6-D6025DF54DA7}" presName="compNode" presStyleCnt="0"/>
      <dgm:spPr/>
    </dgm:pt>
    <dgm:pt modelId="{138C92A1-ACFF-4D6E-916D-30863C4314C0}" type="pres">
      <dgm:prSet presAssocID="{D6D6E75C-98C9-432F-9BE6-D6025DF54DA7}" presName="bgRect" presStyleLbl="bgShp" presStyleIdx="0" presStyleCnt="2" custLinFactNeighborX="2236" custLinFactNeighborY="-1617"/>
      <dgm:spPr/>
    </dgm:pt>
    <dgm:pt modelId="{151FD0EF-A496-43D6-973B-30945827ECA3}" type="pres">
      <dgm:prSet presAssocID="{D6D6E75C-98C9-432F-9BE6-D6025DF54DA7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ining Tools"/>
        </a:ext>
      </dgm:extLst>
    </dgm:pt>
    <dgm:pt modelId="{1DB44285-1C6E-4121-B845-6F347060DAAD}" type="pres">
      <dgm:prSet presAssocID="{D6D6E75C-98C9-432F-9BE6-D6025DF54DA7}" presName="spaceRect" presStyleCnt="0"/>
      <dgm:spPr/>
    </dgm:pt>
    <dgm:pt modelId="{ED115F44-5E18-4173-91C0-AC8D1237A7FB}" type="pres">
      <dgm:prSet presAssocID="{D6D6E75C-98C9-432F-9BE6-D6025DF54DA7}" presName="parTx" presStyleLbl="revTx" presStyleIdx="0" presStyleCnt="2" custScaleX="98333" custScaleY="100098" custLinFactNeighborX="691" custLinFactNeighborY="-1789">
        <dgm:presLayoutVars>
          <dgm:chMax val="0"/>
          <dgm:chPref val="0"/>
        </dgm:presLayoutVars>
      </dgm:prSet>
      <dgm:spPr/>
    </dgm:pt>
    <dgm:pt modelId="{46B5F61B-F1FA-4833-B99C-EEDCFD25FC0E}" type="pres">
      <dgm:prSet presAssocID="{1228EE97-E27D-4152-A492-1661D9E091C0}" presName="sibTrans" presStyleCnt="0"/>
      <dgm:spPr/>
    </dgm:pt>
    <dgm:pt modelId="{6A4BFC0D-0707-44C8-B223-BFBA8C4B48E6}" type="pres">
      <dgm:prSet presAssocID="{96716495-5845-46A0-A620-2C2BBD100D89}" presName="compNode" presStyleCnt="0"/>
      <dgm:spPr/>
    </dgm:pt>
    <dgm:pt modelId="{04CE74BB-E2D4-4A75-A08C-22B3857ED4EA}" type="pres">
      <dgm:prSet presAssocID="{96716495-5845-46A0-A620-2C2BBD100D89}" presName="bgRect" presStyleLbl="bgShp" presStyleIdx="1" presStyleCnt="2" custLinFactNeighborX="2236" custLinFactNeighborY="-4844"/>
      <dgm:spPr/>
    </dgm:pt>
    <dgm:pt modelId="{CB2817BB-8C56-4643-B61D-9339BC3C0259}" type="pres">
      <dgm:prSet presAssocID="{96716495-5845-46A0-A620-2C2BBD100D89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iltro"/>
        </a:ext>
      </dgm:extLst>
    </dgm:pt>
    <dgm:pt modelId="{DF01EA75-C463-4DA5-856A-60D964211D41}" type="pres">
      <dgm:prSet presAssocID="{96716495-5845-46A0-A620-2C2BBD100D89}" presName="spaceRect" presStyleCnt="0"/>
      <dgm:spPr/>
    </dgm:pt>
    <dgm:pt modelId="{DADC3676-CC22-4C9A-B962-ECD071D01637}" type="pres">
      <dgm:prSet presAssocID="{96716495-5845-46A0-A620-2C2BBD100D89}" presName="parTx" presStyleLbl="revTx" presStyleIdx="1" presStyleCnt="2" custScaleX="107461">
        <dgm:presLayoutVars>
          <dgm:chMax val="0"/>
          <dgm:chPref val="0"/>
        </dgm:presLayoutVars>
      </dgm:prSet>
      <dgm:spPr/>
    </dgm:pt>
  </dgm:ptLst>
  <dgm:cxnLst>
    <dgm:cxn modelId="{3B54FE2B-3996-43FC-813A-9FF19E977E02}" type="presOf" srcId="{D6D6E75C-98C9-432F-9BE6-D6025DF54DA7}" destId="{ED115F44-5E18-4173-91C0-AC8D1237A7FB}" srcOrd="0" destOrd="0" presId="urn:microsoft.com/office/officeart/2018/2/layout/IconVerticalSolidList"/>
    <dgm:cxn modelId="{42127668-F950-475A-AC8E-D36A10FF8CA1}" type="presOf" srcId="{96716495-5845-46A0-A620-2C2BBD100D89}" destId="{DADC3676-CC22-4C9A-B962-ECD071D01637}" srcOrd="0" destOrd="0" presId="urn:microsoft.com/office/officeart/2018/2/layout/IconVerticalSolidList"/>
    <dgm:cxn modelId="{7AC4FE4E-EC47-4282-9757-42D7D0D08743}" srcId="{91B05597-8EBE-460C-BD35-D4D9983AA4A5}" destId="{D6D6E75C-98C9-432F-9BE6-D6025DF54DA7}" srcOrd="0" destOrd="0" parTransId="{745BDDC9-659A-4E4F-8294-FD91030BA587}" sibTransId="{1228EE97-E27D-4152-A492-1661D9E091C0}"/>
    <dgm:cxn modelId="{6FB08188-A449-4FC9-B996-08FB7DAD1B17}" type="presOf" srcId="{91B05597-8EBE-460C-BD35-D4D9983AA4A5}" destId="{34B44FC9-E5DB-49C4-AB75-4FED100C6319}" srcOrd="0" destOrd="0" presId="urn:microsoft.com/office/officeart/2018/2/layout/IconVerticalSolidList"/>
    <dgm:cxn modelId="{68C73F89-C911-43D0-8E70-F88B3F92E285}" srcId="{91B05597-8EBE-460C-BD35-D4D9983AA4A5}" destId="{96716495-5845-46A0-A620-2C2BBD100D89}" srcOrd="1" destOrd="0" parTransId="{19D8E653-5C68-433C-9B1C-1402759371CC}" sibTransId="{D15F559C-36D2-40DE-B2CE-0C3891801B37}"/>
    <dgm:cxn modelId="{A2D1B507-D6F6-4321-B940-4471A17607E5}" type="presParOf" srcId="{34B44FC9-E5DB-49C4-AB75-4FED100C6319}" destId="{9EFE1E35-AA5A-4B12-BD79-9DD4DAC7200E}" srcOrd="0" destOrd="0" presId="urn:microsoft.com/office/officeart/2018/2/layout/IconVerticalSolidList"/>
    <dgm:cxn modelId="{C8E919AF-7316-4CEC-85FF-FA0A819A22BB}" type="presParOf" srcId="{9EFE1E35-AA5A-4B12-BD79-9DD4DAC7200E}" destId="{138C92A1-ACFF-4D6E-916D-30863C4314C0}" srcOrd="0" destOrd="0" presId="urn:microsoft.com/office/officeart/2018/2/layout/IconVerticalSolidList"/>
    <dgm:cxn modelId="{0D33E66F-48A8-41F5-A684-E15EBA89C37D}" type="presParOf" srcId="{9EFE1E35-AA5A-4B12-BD79-9DD4DAC7200E}" destId="{151FD0EF-A496-43D6-973B-30945827ECA3}" srcOrd="1" destOrd="0" presId="urn:microsoft.com/office/officeart/2018/2/layout/IconVerticalSolidList"/>
    <dgm:cxn modelId="{99522767-E298-4F92-BDC9-CD766CDFB1CC}" type="presParOf" srcId="{9EFE1E35-AA5A-4B12-BD79-9DD4DAC7200E}" destId="{1DB44285-1C6E-4121-B845-6F347060DAAD}" srcOrd="2" destOrd="0" presId="urn:microsoft.com/office/officeart/2018/2/layout/IconVerticalSolidList"/>
    <dgm:cxn modelId="{4AEA6C01-E563-449E-9A77-FD490EE00C61}" type="presParOf" srcId="{9EFE1E35-AA5A-4B12-BD79-9DD4DAC7200E}" destId="{ED115F44-5E18-4173-91C0-AC8D1237A7FB}" srcOrd="3" destOrd="0" presId="urn:microsoft.com/office/officeart/2018/2/layout/IconVerticalSolidList"/>
    <dgm:cxn modelId="{E24A4045-AE70-43DC-A975-DC038DB2A1A9}" type="presParOf" srcId="{34B44FC9-E5DB-49C4-AB75-4FED100C6319}" destId="{46B5F61B-F1FA-4833-B99C-EEDCFD25FC0E}" srcOrd="1" destOrd="0" presId="urn:microsoft.com/office/officeart/2018/2/layout/IconVerticalSolidList"/>
    <dgm:cxn modelId="{0554C81E-7D7F-48F8-BCB9-C54B8A22BC26}" type="presParOf" srcId="{34B44FC9-E5DB-49C4-AB75-4FED100C6319}" destId="{6A4BFC0D-0707-44C8-B223-BFBA8C4B48E6}" srcOrd="2" destOrd="0" presId="urn:microsoft.com/office/officeart/2018/2/layout/IconVerticalSolidList"/>
    <dgm:cxn modelId="{B9EAF4A9-AF69-4A1F-8449-C297561D3216}" type="presParOf" srcId="{6A4BFC0D-0707-44C8-B223-BFBA8C4B48E6}" destId="{04CE74BB-E2D4-4A75-A08C-22B3857ED4EA}" srcOrd="0" destOrd="0" presId="urn:microsoft.com/office/officeart/2018/2/layout/IconVerticalSolidList"/>
    <dgm:cxn modelId="{A9ACA724-9754-4032-B729-6A03EF21A496}" type="presParOf" srcId="{6A4BFC0D-0707-44C8-B223-BFBA8C4B48E6}" destId="{CB2817BB-8C56-4643-B61D-9339BC3C0259}" srcOrd="1" destOrd="0" presId="urn:microsoft.com/office/officeart/2018/2/layout/IconVerticalSolidList"/>
    <dgm:cxn modelId="{C9EFADB1-F2BA-45D4-BBD7-55611925C40F}" type="presParOf" srcId="{6A4BFC0D-0707-44C8-B223-BFBA8C4B48E6}" destId="{DF01EA75-C463-4DA5-856A-60D964211D41}" srcOrd="2" destOrd="0" presId="urn:microsoft.com/office/officeart/2018/2/layout/IconVerticalSolidList"/>
    <dgm:cxn modelId="{17E91C17-BEE1-4547-977E-463D0BC5332D}" type="presParOf" srcId="{6A4BFC0D-0707-44C8-B223-BFBA8C4B48E6}" destId="{DADC3676-CC22-4C9A-B962-ECD071D0163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8C92A1-ACFF-4D6E-916D-30863C4314C0}">
      <dsp:nvSpPr>
        <dsp:cNvPr id="0" name=""/>
        <dsp:cNvSpPr/>
      </dsp:nvSpPr>
      <dsp:spPr>
        <a:xfrm>
          <a:off x="0" y="75522"/>
          <a:ext cx="4265799" cy="128429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1FD0EF-A496-43D6-973B-30945827ECA3}">
      <dsp:nvSpPr>
        <dsp:cNvPr id="0" name=""/>
        <dsp:cNvSpPr/>
      </dsp:nvSpPr>
      <dsp:spPr>
        <a:xfrm>
          <a:off x="340809" y="385254"/>
          <a:ext cx="707741" cy="70636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115F44-5E18-4173-91C0-AC8D1237A7FB}">
      <dsp:nvSpPr>
        <dsp:cNvPr id="0" name=""/>
        <dsp:cNvSpPr/>
      </dsp:nvSpPr>
      <dsp:spPr>
        <a:xfrm>
          <a:off x="1477926" y="72660"/>
          <a:ext cx="2636613" cy="12868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054" tIns="136054" rIns="136054" bIns="136054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Minerale </a:t>
          </a:r>
          <a:r>
            <a:rPr lang="en-US" sz="1200" kern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estratto</a:t>
          </a:r>
          <a:r>
            <a:rPr lang="en-US" sz="12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da </a:t>
          </a:r>
          <a:r>
            <a:rPr lang="en-US" sz="1200" kern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miniera</a:t>
          </a:r>
          <a:r>
            <a:rPr lang="en-US" sz="12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subisce</a:t>
          </a:r>
          <a:r>
            <a:rPr lang="en-US" sz="12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i </a:t>
          </a:r>
          <a:r>
            <a:rPr lang="en-US" sz="1200" kern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trattamenti</a:t>
          </a:r>
          <a:r>
            <a:rPr lang="en-US" sz="12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200" kern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tradizionali</a:t>
          </a:r>
          <a:r>
            <a:rPr lang="en-US" sz="12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 </a:t>
          </a:r>
          <a:r>
            <a:rPr lang="en-US" sz="1200" kern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frantumazione</a:t>
          </a:r>
          <a:r>
            <a:rPr lang="en-US" sz="12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en-US" sz="1200" kern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separazione</a:t>
          </a:r>
          <a:r>
            <a:rPr lang="en-US" sz="12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en-US" sz="1200" kern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flottazione</a:t>
          </a:r>
          <a:r>
            <a:rPr lang="en-US" sz="12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en-US" sz="1200" kern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ecc</a:t>
          </a:r>
          <a:r>
            <a:rPr lang="en-US" sz="12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., e </a:t>
          </a:r>
          <a:r>
            <a:rPr lang="en-US" sz="1200" kern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successivo</a:t>
          </a:r>
          <a:r>
            <a:rPr lang="en-US" sz="12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200" kern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trattamento</a:t>
          </a:r>
          <a:r>
            <a:rPr lang="en-US" sz="12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200" kern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chimico</a:t>
          </a:r>
          <a:endParaRPr lang="en-US" sz="12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477926" y="72660"/>
        <a:ext cx="2636613" cy="1286806"/>
      </dsp:txXfrm>
    </dsp:sp>
    <dsp:sp modelId="{04CE74BB-E2D4-4A75-A08C-22B3857ED4EA}">
      <dsp:nvSpPr>
        <dsp:cNvPr id="0" name=""/>
        <dsp:cNvSpPr/>
      </dsp:nvSpPr>
      <dsp:spPr>
        <a:xfrm>
          <a:off x="0" y="1543391"/>
          <a:ext cx="4265799" cy="128429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2817BB-8C56-4643-B61D-9339BC3C0259}">
      <dsp:nvSpPr>
        <dsp:cNvPr id="0" name=""/>
        <dsp:cNvSpPr/>
      </dsp:nvSpPr>
      <dsp:spPr>
        <a:xfrm>
          <a:off x="340809" y="1894568"/>
          <a:ext cx="707741" cy="70636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DC3676-CC22-4C9A-B962-ECD071D01637}">
      <dsp:nvSpPr>
        <dsp:cNvPr id="0" name=""/>
        <dsp:cNvSpPr/>
      </dsp:nvSpPr>
      <dsp:spPr>
        <a:xfrm>
          <a:off x="1333603" y="1605602"/>
          <a:ext cx="2979884" cy="1285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054" tIns="136054" rIns="136054" bIns="136054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Minerale da soluzioni saline (brine) 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subisce</a:t>
          </a: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processi di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sedimentazione</a:t>
          </a: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filtrazione</a:t>
          </a: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cristalizzazione</a:t>
          </a: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selettiva</a:t>
          </a: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centrifugazione</a:t>
          </a: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e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infine</a:t>
          </a: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trattamento</a:t>
          </a: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chimico</a:t>
          </a: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per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rendere</a:t>
          </a: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</a:t>
          </a: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composti</a:t>
          </a: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idonei</a:t>
          </a:r>
          <a:endParaRPr lang="en-US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333603" y="1605602"/>
        <a:ext cx="2979884" cy="12855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4:44:21.11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82 24575,'38'0'0,"1"0"0,0 0 0,-1 0 0,33 0 0,-33 0 0,1 0 0,25 0 0,-1 0 0,-16 0 0,-8 0 0,-5 0 0,2 0 0,5 0 0,7 0 0,10 0 0,8 3 0,5-2 0,2 3 0,-35-3 0,0 0 0,2 1 0,0 0 0,1-1 0,-1 1 0,1 1 0,0-1 0,-2 0 0,-1 1 0,34 3 0,-34-2 0,1-1 0,0 1 0,1-1 0,1-2 0,1 1 0,3 1 0,0 0 0,-1-3 0,-1 1 0,-1 1 0,0 1 0,-1-1 0,-1-1 0,-3 1 0,1 0 0,35 4 0,-34-4 0,0 1 0,0 0 0,-1 1 0,3-1 0,-1 0 0,32 1 0,-7 2 0,-13-5 0,-7 3 0,-7-3 0,-4 3 0,6-3 0,1 1 0,6-2 0,1 0 0,0 0 0,-4 0 0,-1 0 0,-6 0 0,1 0 0,-7 0 0,3 0 0,-2 0 0,5 0 0,16 0 0,4 0 0,-18 0 0,0 0 0,36 0 0,-37 0 0,0 0 0,28 0 0,-14 0 0,-10 0 0,-16 0 0,-5-1 0,-9-1 0,-1-2 0,-5-2 0,0-1 0,-3 0 0,0-2 0,0 1 0,-1 2 0,3 2 0,0-2 0,1 3 0,-3-6 0,-3 2 0,0-1 0,0-3 0,0 3 0,0-7 0,0 5 0,0-3 0,0 7 0,0-2 0,0 2 0,0-1 0,0 1 0,0-1 0,0 0 0,0 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4:44:24.76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3643 1 24575,'27'0'0,"-5"0"0,-12 0 0,-4 0 0,0 0 0,2 0 0,-46 0 0,8 0 0,-7-1 0,-4 2 0,-22 4 0,-3 3 0,5 4 0,4 0 0,10-4 0,7-2 0,5-2 0,5-2 0,-1 0 0,5 0 0,-4-2 0,5 3 0,-1-3 0,3 0 0,-2 0 0,4 0 0,-3 0 0,0 0 0,-5 1 0,-4 1 0,-7 1 0,-4 1 0,-7 0 0,2 0 0,0-2 0,6 2 0,6-3 0,-2 1 0,6-2 0,-6 0 0,-2 0 0,-2 0 0,-5 0 0,7 0 0,3 3 0,5 0 0,-2 2 0,1 3 0,-11 2 0,-5 6 0,-18 5 0,33-9 0,0 3 0,-5 0 0,1 1 0,3-1 0,1 0 0,-30 15 0,7-6 0,13-4 0,4-5 0,13-3 0,2-3 0,2-3 0,5-1 0,-5-1 0,-2-2 0,1 0 0,-6 0 0,2 1 0,-1 0 0,-2 1 0,5-3 0,-1 1 0,0-2 0,0 0 0,0 0 0,0 0 0,0 0 0,0 0 0,1 0 0,1 0 0,3 0 0,0 0 0,2-2 0,1-1 0,-4-2 0,4 2 0,-3-3 0,2 3 0,0-1 0,3 0 0,2 1 0,-1 1 0,1-2 0,-6 1 0,-1 0 0,-3-2 0,-1 1 0,3-1 0,-2 0 0,5 1 0,-1 1 0,1-2 0,3 0 0,-3 1 0,6 1 0,-3-1 0,4 2 0,-1-1 0,0 1 0,1 0 0,-3 0 0,2-1 0,-3 0 0,3 0 0,0 0 0,0-1 0,2 2 0,-1-3 0,3 3 0,2-3 0,2 4 0,0-3 0,-1 2 0,1-1 0,-2 2 0,-2-3 0,0 1 0,0 0 0,-2 0 0,2 1 0,0-1 0,1 2 0,1-2 0,1 3 0,2-2 0,-6 1 0,4 0 0,-5-2 0,6 2 0,0 0 0,-1 1 0,2-3 0,-1 3 0,1-1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552978-2600-4CF5-9F5E-18D2CA1B98A3}" type="datetimeFigureOut">
              <a:rPr lang="it-IT" smtClean="0"/>
              <a:t>24/05/2025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C487DB-D815-4B23-B697-A835B875E24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7287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F2B7-595A-4E67-B6C6-60A3AF57F25D}" type="datetimeFigureOut">
              <a:rPr lang="it-IT" smtClean="0"/>
              <a:t>24/05/2025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783B-4827-4B83-8DF2-68A933050D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3511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F2B7-595A-4E67-B6C6-60A3AF57F25D}" type="datetimeFigureOut">
              <a:rPr lang="it-IT" smtClean="0"/>
              <a:t>24/05/2025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783B-4827-4B83-8DF2-68A933050D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4545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F2B7-595A-4E67-B6C6-60A3AF57F25D}" type="datetimeFigureOut">
              <a:rPr lang="it-IT" smtClean="0"/>
              <a:t>24/05/2025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783B-4827-4B83-8DF2-68A933050D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8975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529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8326">
              <a:lnSpc>
                <a:spcPts val="553"/>
              </a:lnSpc>
            </a:pPr>
            <a:fld id="{81D60167-4931-47E6-BA6A-407CBD079E47}" type="slidenum">
              <a:rPr lang="it-IT" smtClean="0"/>
              <a:pPr marL="18326">
                <a:lnSpc>
                  <a:spcPts val="553"/>
                </a:lnSpc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355990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CHIUS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7"/>
          <p:cNvSpPr>
            <a:spLocks noGrp="1"/>
          </p:cNvSpPr>
          <p:nvPr>
            <p:ph type="body" sz="quarter" idx="10" hasCustomPrompt="1"/>
          </p:nvPr>
        </p:nvSpPr>
        <p:spPr>
          <a:xfrm>
            <a:off x="1115616" y="2780928"/>
            <a:ext cx="6912768" cy="43237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it-IT" dirty="0"/>
              <a:t>Nome Cognome</a:t>
            </a:r>
          </a:p>
        </p:txBody>
      </p:sp>
      <p:sp>
        <p:nvSpPr>
          <p:cNvPr id="13" name="Segnaposto testo 12"/>
          <p:cNvSpPr>
            <a:spLocks noGrp="1"/>
          </p:cNvSpPr>
          <p:nvPr>
            <p:ph type="body" sz="quarter" idx="11" hasCustomPrompt="1"/>
          </p:nvPr>
        </p:nvSpPr>
        <p:spPr>
          <a:xfrm>
            <a:off x="1079612" y="3573016"/>
            <a:ext cx="6984776" cy="93610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it-IT" dirty="0"/>
              <a:t>Struttura</a:t>
            </a:r>
          </a:p>
        </p:txBody>
      </p:sp>
      <p:sp>
        <p:nvSpPr>
          <p:cNvPr id="16" name="Segnaposto testo 15"/>
          <p:cNvSpPr>
            <a:spLocks noGrp="1"/>
          </p:cNvSpPr>
          <p:nvPr>
            <p:ph type="body" sz="quarter" idx="12" hasCustomPrompt="1"/>
          </p:nvPr>
        </p:nvSpPr>
        <p:spPr>
          <a:xfrm>
            <a:off x="1042988" y="4725144"/>
            <a:ext cx="7058025" cy="144016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300" b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it-IT" dirty="0"/>
              <a:t>nome.cognome@unibo.it</a:t>
            </a:r>
          </a:p>
          <a:p>
            <a:pPr lvl="0"/>
            <a:r>
              <a:rPr lang="it-IT" dirty="0"/>
              <a:t>051 20 99982</a:t>
            </a:r>
          </a:p>
        </p:txBody>
      </p:sp>
    </p:spTree>
    <p:extLst>
      <p:ext uri="{BB962C8B-B14F-4D97-AF65-F5344CB8AC3E}">
        <p14:creationId xmlns:p14="http://schemas.microsoft.com/office/powerpoint/2010/main" val="318251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F2B7-595A-4E67-B6C6-60A3AF57F25D}" type="datetimeFigureOut">
              <a:rPr lang="it-IT" smtClean="0"/>
              <a:t>24/05/2025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783B-4827-4B83-8DF2-68A933050D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1598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F2B7-595A-4E67-B6C6-60A3AF57F25D}" type="datetimeFigureOut">
              <a:rPr lang="it-IT" smtClean="0"/>
              <a:t>24/05/2025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783B-4827-4B83-8DF2-68A933050D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6777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F2B7-595A-4E67-B6C6-60A3AF57F25D}" type="datetimeFigureOut">
              <a:rPr lang="it-IT" smtClean="0"/>
              <a:t>24/05/2025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783B-4827-4B83-8DF2-68A933050D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7424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F2B7-595A-4E67-B6C6-60A3AF57F25D}" type="datetimeFigureOut">
              <a:rPr lang="it-IT" smtClean="0"/>
              <a:t>24/05/2025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783B-4827-4B83-8DF2-68A933050D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0864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F2B7-595A-4E67-B6C6-60A3AF57F25D}" type="datetimeFigureOut">
              <a:rPr lang="it-IT" smtClean="0"/>
              <a:t>24/05/2025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783B-4827-4B83-8DF2-68A933050D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8907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F2B7-595A-4E67-B6C6-60A3AF57F25D}" type="datetimeFigureOut">
              <a:rPr lang="it-IT" smtClean="0"/>
              <a:t>24/05/2025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783B-4827-4B83-8DF2-68A933050D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9369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F2B7-595A-4E67-B6C6-60A3AF57F25D}" type="datetimeFigureOut">
              <a:rPr lang="it-IT" smtClean="0"/>
              <a:t>24/05/2025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783B-4827-4B83-8DF2-68A933050D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5751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F2B7-595A-4E67-B6C6-60A3AF57F25D}" type="datetimeFigureOut">
              <a:rPr lang="it-IT" smtClean="0"/>
              <a:t>24/05/2025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783B-4827-4B83-8DF2-68A933050D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6715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0F2B7-595A-4E67-B6C6-60A3AF57F25D}" type="datetimeFigureOut">
              <a:rPr lang="it-IT" smtClean="0"/>
              <a:t>24/05/2025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0783B-4827-4B83-8DF2-68A933050D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4126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economiacircolare.com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www.google.it/url?sa=i&amp;rct=j&amp;q=&amp;esrc=s&amp;source=images&amp;cd=&amp;cad=rja&amp;uact=8&amp;ved=0ahUKEwiHvb6g-sfLAhXDJg8KHbqmAEoQjRwIBw&amp;url=https://tetimusmecitaliano.wordpress.com/tag/origine-termine-italiano-grazie/&amp;psig=AFQjCNH03Te7dUzNJebSoF1vcIyEJW7Wqg&amp;ust=1458312133564548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diagramLayout" Target="../diagrams/layout1.xml"/><Relationship Id="rId7" Type="http://schemas.openxmlformats.org/officeDocument/2006/relationships/customXml" Target="../ink/ink1.xml"/><Relationship Id="rId12" Type="http://schemas.openxmlformats.org/officeDocument/2006/relationships/image" Target="../media/image15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4.jp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00.png"/><Relationship Id="rId4" Type="http://schemas.openxmlformats.org/officeDocument/2006/relationships/diagramQuickStyle" Target="../diagrams/quickStyle1.xml"/><Relationship Id="rId9" Type="http://schemas.openxmlformats.org/officeDocument/2006/relationships/customXml" Target="../ink/ink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26C8F697-E828-48F7-8578-323BA92527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7242"/>
          <a:stretch/>
        </p:blipFill>
        <p:spPr>
          <a:xfrm>
            <a:off x="726415" y="5800861"/>
            <a:ext cx="8120600" cy="936104"/>
          </a:xfrm>
          <a:prstGeom prst="rect">
            <a:avLst/>
          </a:prstGeom>
        </p:spPr>
      </p:pic>
      <p:sp>
        <p:nvSpPr>
          <p:cNvPr id="3" name="Sottotitolo 2">
            <a:extLst>
              <a:ext uri="{FF2B5EF4-FFF2-40B4-BE49-F238E27FC236}">
                <a16:creationId xmlns:a16="http://schemas.microsoft.com/office/drawing/2014/main" id="{ACC85965-009A-4563-8922-97C6739989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sz="1800" b="1" i="0" u="none" strike="noStrike" baseline="0" dirty="0">
                <a:solidFill>
                  <a:schemeClr val="accent4">
                    <a:lumMod val="50000"/>
                  </a:schemeClr>
                </a:solidFill>
                <a:latin typeface="ArialMT"/>
              </a:rPr>
              <a:t>Il riciclaggio delle batterie </a:t>
            </a:r>
          </a:p>
          <a:p>
            <a:endParaRPr lang="it-IT" sz="1800" b="1" i="0" u="none" strike="noStrike" baseline="0" dirty="0">
              <a:solidFill>
                <a:schemeClr val="accent4">
                  <a:lumMod val="50000"/>
                </a:schemeClr>
              </a:solidFill>
              <a:latin typeface="ArialMT"/>
            </a:endParaRPr>
          </a:p>
          <a:p>
            <a:r>
              <a:rPr lang="it-IT" sz="1600" b="1" i="0" u="none" strike="noStrike" baseline="0" dirty="0">
                <a:solidFill>
                  <a:schemeClr val="accent4">
                    <a:lumMod val="50000"/>
                  </a:schemeClr>
                </a:solidFill>
                <a:latin typeface="ArialMT"/>
              </a:rPr>
              <a:t>Alessandra Bonoli </a:t>
            </a:r>
          </a:p>
          <a:p>
            <a:r>
              <a:rPr lang="it-IT" sz="1600" b="1" i="0" u="none" strike="noStrike" baseline="0" dirty="0">
                <a:solidFill>
                  <a:schemeClr val="accent4">
                    <a:lumMod val="50000"/>
                  </a:schemeClr>
                </a:solidFill>
                <a:latin typeface="ArialMT"/>
              </a:rPr>
              <a:t>UNIBO</a:t>
            </a:r>
            <a:endParaRPr lang="it-IT" sz="1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941BC8B-0B2E-4650-8B58-CD9FE6D863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973" y="389548"/>
            <a:ext cx="7536027" cy="18461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350E9D7-9103-45CE-950B-4340EF0A8D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8704" y="6147649"/>
            <a:ext cx="4150468" cy="476518"/>
          </a:xfrm>
          <a:prstGeom prst="rect">
            <a:avLst/>
          </a:prstGeom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61DEE09D-CB54-4760-810D-39FF9CC438A7}"/>
              </a:ext>
            </a:extLst>
          </p:cNvPr>
          <p:cNvSpPr/>
          <p:nvPr/>
        </p:nvSpPr>
        <p:spPr>
          <a:xfrm>
            <a:off x="6752492" y="1942123"/>
            <a:ext cx="1053123" cy="3204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569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6144790F-1C93-4C7B-9E85-3D6A26EFAFA8}"/>
              </a:ext>
            </a:extLst>
          </p:cNvPr>
          <p:cNvSpPr txBox="1"/>
          <p:nvPr/>
        </p:nvSpPr>
        <p:spPr>
          <a:xfrm>
            <a:off x="347783" y="3357612"/>
            <a:ext cx="870243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600" b="0" i="0" dirty="0">
                <a:solidFill>
                  <a:srgbClr val="0E141A"/>
                </a:solidFill>
                <a:effectLst/>
                <a:latin typeface="Roobert"/>
              </a:rPr>
              <a:t>si basa sull’uso di batterie elettrochimiche, in grado di immagazzinare l’energia prodotta dagli impianti rinnovabili</a:t>
            </a:r>
            <a:r>
              <a:rPr lang="it-IT" sz="1600" dirty="0">
                <a:solidFill>
                  <a:srgbClr val="0E141A"/>
                </a:solidFill>
                <a:latin typeface="Roobert"/>
              </a:rPr>
              <a:t> e </a:t>
            </a:r>
            <a:r>
              <a:rPr lang="it-IT" sz="1600" b="0" i="0" dirty="0">
                <a:solidFill>
                  <a:srgbClr val="0E141A"/>
                </a:solidFill>
                <a:effectLst/>
                <a:latin typeface="Roobert"/>
              </a:rPr>
              <a:t>di restituire l’energia accumulata</a:t>
            </a:r>
          </a:p>
          <a:p>
            <a:pPr algn="l"/>
            <a:endParaRPr lang="it-IT" sz="1600" b="0" i="0" dirty="0">
              <a:solidFill>
                <a:srgbClr val="0E141A"/>
              </a:solidFill>
              <a:effectLst/>
              <a:latin typeface="Roobert"/>
            </a:endParaRPr>
          </a:p>
          <a:p>
            <a:pPr algn="l"/>
            <a:r>
              <a:rPr lang="it-IT" sz="1600" b="0" i="0" dirty="0">
                <a:solidFill>
                  <a:srgbClr val="0E141A"/>
                </a:solidFill>
                <a:effectLst/>
                <a:latin typeface="Roobert"/>
              </a:rPr>
              <a:t>Sono chiamati anche sistemi a energia elettrochimica per distinguerli dagli altri, come quelli a energia gravitazionale (fra cui le centrali idroelettriche a pompaggio), a energia meccanica (fra cui i sistemi ad aria compressa o quelli a volano) e a energia termica (Thermal Energy Storage, TES).</a:t>
            </a:r>
          </a:p>
          <a:p>
            <a:pPr algn="l"/>
            <a:endParaRPr lang="it-IT" sz="1600" b="0" i="0" dirty="0">
              <a:solidFill>
                <a:srgbClr val="0E141A"/>
              </a:solidFill>
              <a:effectLst/>
              <a:latin typeface="Roobert"/>
            </a:endParaRPr>
          </a:p>
          <a:p>
            <a:pPr algn="l"/>
            <a:r>
              <a:rPr lang="it-IT" sz="1600" dirty="0">
                <a:solidFill>
                  <a:srgbClr val="0E141A"/>
                </a:solidFill>
                <a:latin typeface="Roobert"/>
              </a:rPr>
              <a:t>N</a:t>
            </a:r>
            <a:r>
              <a:rPr lang="it-IT" sz="1600" b="0" i="0" dirty="0">
                <a:solidFill>
                  <a:srgbClr val="0E141A"/>
                </a:solidFill>
                <a:effectLst/>
                <a:latin typeface="Roobert"/>
              </a:rPr>
              <a:t>elle BESS l’elettricità prodotta da una centrale, o da un qualsiasi altro impianto di generazione – anche un singolo pannello fotovoltaico  – viene immagazzinata per poi essere rilasciata nei tempi voluti.</a:t>
            </a:r>
          </a:p>
          <a:p>
            <a:pPr algn="l"/>
            <a:r>
              <a:rPr lang="it-IT" sz="1600" b="0" i="0" dirty="0">
                <a:solidFill>
                  <a:srgbClr val="0E141A"/>
                </a:solidFill>
                <a:effectLst/>
                <a:latin typeface="Roobert"/>
              </a:rPr>
              <a:t> </a:t>
            </a:r>
          </a:p>
          <a:p>
            <a:pPr algn="l"/>
            <a:r>
              <a:rPr lang="it-IT" sz="1600" b="0" i="0" dirty="0">
                <a:solidFill>
                  <a:srgbClr val="0E141A"/>
                </a:solidFill>
                <a:effectLst/>
                <a:latin typeface="Roobert"/>
              </a:rPr>
              <a:t>La specificità delle BESS sta nella tecnica usata per l’accumulo: una batteria viene caricata accumulando cariche degli elettroliti in uno dei due poli, da cui poi scorrono verso l’altro polo nella fase di scarica.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7C22E6D-3A69-4EE6-86B0-FD58E79FF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937" y="743360"/>
            <a:ext cx="5206663" cy="2516554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BDEDDB85-5A6A-4F6C-951D-0B7FA74293BF}"/>
              </a:ext>
            </a:extLst>
          </p:cNvPr>
          <p:cNvSpPr txBox="1"/>
          <p:nvPr/>
        </p:nvSpPr>
        <p:spPr>
          <a:xfrm>
            <a:off x="425937" y="276331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0E141A"/>
                </a:solidFill>
                <a:effectLst/>
                <a:latin typeface="Roobert"/>
              </a:rPr>
              <a:t>La tecnologia dei </a:t>
            </a:r>
            <a:r>
              <a:rPr lang="it-IT" b="1" i="0" dirty="0">
                <a:solidFill>
                  <a:srgbClr val="0E141A"/>
                </a:solidFill>
                <a:effectLst/>
                <a:latin typeface="Roobert"/>
              </a:rPr>
              <a:t>sistemi BESS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67182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280F5C-0A04-4245-8BE6-4393381C6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1" y="179816"/>
            <a:ext cx="4936295" cy="370340"/>
          </a:xfrm>
        </p:spPr>
        <p:txBody>
          <a:bodyPr anchor="b">
            <a:noAutofit/>
          </a:bodyPr>
          <a:lstStyle/>
          <a:p>
            <a:r>
              <a:rPr lang="it-IT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Fasi del processo di riciclo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208F0BB0-40AE-4EE6-8D46-59DD89996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860" y="981781"/>
            <a:ext cx="4277848" cy="2554546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deposito in un centro di stoccaggio </a:t>
            </a:r>
          </a:p>
          <a:p>
            <a:pPr marL="0" indent="0">
              <a:buNone/>
            </a:pPr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trasporto nei centri di lavorazione </a:t>
            </a:r>
          </a:p>
          <a:p>
            <a:pPr marL="0" indent="0">
              <a:buNone/>
            </a:pPr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annullamento della carica </a:t>
            </a:r>
          </a:p>
          <a:p>
            <a:pPr marL="0" indent="0">
              <a:buNone/>
            </a:pPr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smontaggio</a:t>
            </a:r>
          </a:p>
          <a:p>
            <a:pPr marL="0" indent="0">
              <a:buNone/>
            </a:pPr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trattamento fisico meccanico:</a:t>
            </a:r>
          </a:p>
          <a:p>
            <a:pPr marL="0" indent="0">
              <a:buNone/>
            </a:pPr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frantumazione e macinazione</a:t>
            </a:r>
          </a:p>
          <a:p>
            <a:pPr marL="0" indent="0">
              <a:buNone/>
            </a:pPr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	separazione e selezione dei materiali</a:t>
            </a:r>
          </a:p>
          <a:p>
            <a:pPr marL="0" indent="0">
              <a:buNone/>
            </a:pP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E7C84615-95A4-3249-82BB-E2AFC78832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2840"/>
          <a:stretch/>
        </p:blipFill>
        <p:spPr>
          <a:xfrm>
            <a:off x="4626708" y="488872"/>
            <a:ext cx="4448908" cy="3308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5DD2B208-3FA7-4AE2-97A7-B615FBCFD3FD}"/>
              </a:ext>
            </a:extLst>
          </p:cNvPr>
          <p:cNvSpPr txBox="1"/>
          <p:nvPr/>
        </p:nvSpPr>
        <p:spPr>
          <a:xfrm>
            <a:off x="254001" y="4055963"/>
            <a:ext cx="8198338" cy="255454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it-IT" sz="1600" dirty="0"/>
              <a:t>Le tecniche utilizzate di separazione dei materiali</a:t>
            </a:r>
          </a:p>
          <a:p>
            <a:endParaRPr lang="it-IT" sz="1600" dirty="0"/>
          </a:p>
          <a:p>
            <a:r>
              <a:rPr lang="it-IT" sz="1600" b="1" dirty="0"/>
              <a:t>Pirometallurgia</a:t>
            </a:r>
            <a:r>
              <a:rPr lang="it-IT" sz="1600" dirty="0"/>
              <a:t>: separazione e recupero dei singoli materiali sfruttando le alte temperature. </a:t>
            </a:r>
          </a:p>
          <a:p>
            <a:r>
              <a:rPr lang="it-IT" sz="1600" dirty="0"/>
              <a:t>Si possono ottenere materiali in purezza o leghe di materiali comunque utilizzabili in nuovi processi produttivi.</a:t>
            </a:r>
          </a:p>
          <a:p>
            <a:endParaRPr lang="it-IT" sz="1600" dirty="0"/>
          </a:p>
          <a:p>
            <a:r>
              <a:rPr lang="it-IT" sz="1600" b="1" dirty="0"/>
              <a:t>Idrometallurgia</a:t>
            </a:r>
            <a:r>
              <a:rPr lang="it-IT" sz="1600" dirty="0"/>
              <a:t>: separazione delle materie prime di una batteria attraverso l’uso di solventi chimici. Svolgendosi a bassa temperatura, richiede meno energia e risulta più efficiente. Soprattutto se, come accade sempre più spesso, i solventi utilizzati sono realizzati senza l’adozione (o con l’adozione in quantità ridotte) di sostanze inquinanti.</a:t>
            </a:r>
          </a:p>
        </p:txBody>
      </p:sp>
    </p:spTree>
    <p:extLst>
      <p:ext uri="{BB962C8B-B14F-4D97-AF65-F5344CB8AC3E}">
        <p14:creationId xmlns:p14="http://schemas.microsoft.com/office/powerpoint/2010/main" val="2574954816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ABD70BF1-8B84-41B0-BB37-B52B2FBDBCC1}"/>
              </a:ext>
            </a:extLst>
          </p:cNvPr>
          <p:cNvSpPr txBox="1"/>
          <p:nvPr/>
        </p:nvSpPr>
        <p:spPr>
          <a:xfrm>
            <a:off x="438714" y="455716"/>
            <a:ext cx="767365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/>
              <a:t>Prospettive a Breve termine (0-5 anni)</a:t>
            </a:r>
          </a:p>
          <a:p>
            <a:endParaRPr lang="it-I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/>
              <a:t>Sviluppo di processi di smantellamento (semi)automatici per l'estrazione sicura e affidabile di pacchi, moduli e/o celle agli ioni di litio (potenzialmente con diverse geometrie e architetture) da prodotti a fine vita (</a:t>
            </a:r>
            <a:r>
              <a:rPr lang="it-IT" sz="1600" dirty="0" err="1"/>
              <a:t>EoL</a:t>
            </a:r>
            <a:r>
              <a:rPr lang="it-IT" sz="1600" dirty="0"/>
              <a:t>)(di consumo, industriali, veicoli elettrici, fissi)</a:t>
            </a:r>
          </a:p>
          <a:p>
            <a:endParaRPr lang="it-I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/>
              <a:t>Sviluppo di processi di smantellamento (semi)automatici per pacchi e moduli agli ioni di litio che consentono  l'isolamento dei diversi componenti (BMS, involucro, celle ecc.)</a:t>
            </a:r>
          </a:p>
          <a:p>
            <a:endParaRPr lang="it-I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/>
              <a:t>Sviluppo di procedure di apertura (semi)automatiche per celle agli ioni di litio considerando gli aspetti di sicurezza</a:t>
            </a:r>
          </a:p>
          <a:p>
            <a:endParaRPr lang="it-I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/>
              <a:t>Supporto allo sviluppo e alla certificazione del Passaporto della Batteria, strumenti di monitoraggio e reporting, per archiviare informazioni digitalizzate sulle batterie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E70E502-984C-4B5E-8123-5A99133C7C39}"/>
              </a:ext>
            </a:extLst>
          </p:cNvPr>
          <p:cNvSpPr txBox="1"/>
          <p:nvPr/>
        </p:nvSpPr>
        <p:spPr>
          <a:xfrm>
            <a:off x="438714" y="4826675"/>
            <a:ext cx="8536354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l" fontAlgn="base"/>
            <a:r>
              <a:rPr lang="it-IT" i="0" dirty="0">
                <a:solidFill>
                  <a:srgbClr val="212423"/>
                </a:solidFill>
                <a:effectLst/>
              </a:rPr>
              <a:t>UE e la  </a:t>
            </a:r>
            <a:r>
              <a:rPr lang="it-IT" i="0" dirty="0" err="1">
                <a:solidFill>
                  <a:srgbClr val="212423"/>
                </a:solidFill>
                <a:effectLst/>
              </a:rPr>
              <a:t>European</a:t>
            </a:r>
            <a:r>
              <a:rPr lang="it-IT" i="0" dirty="0">
                <a:solidFill>
                  <a:srgbClr val="212423"/>
                </a:solidFill>
                <a:effectLst/>
              </a:rPr>
              <a:t> </a:t>
            </a:r>
            <a:r>
              <a:rPr lang="it-IT" i="0" dirty="0" err="1">
                <a:solidFill>
                  <a:srgbClr val="212423"/>
                </a:solidFill>
                <a:effectLst/>
              </a:rPr>
              <a:t>Battery</a:t>
            </a:r>
            <a:r>
              <a:rPr lang="it-IT" i="0" dirty="0">
                <a:solidFill>
                  <a:srgbClr val="212423"/>
                </a:solidFill>
                <a:effectLst/>
              </a:rPr>
              <a:t> Alliance stanno lavorando sul lungo periodo e si pongono </a:t>
            </a:r>
            <a:r>
              <a:rPr lang="it-IT" i="0" dirty="0">
                <a:solidFill>
                  <a:srgbClr val="262626"/>
                </a:solidFill>
                <a:effectLst/>
              </a:rPr>
              <a:t>il 2030-2035 come orizzonte temporale per la creazione di un ecosistema efficiente e sostenibile per il riuso e riciclo in Europa.</a:t>
            </a:r>
            <a:endParaRPr lang="it-IT" i="0" dirty="0">
              <a:solidFill>
                <a:srgbClr val="212423"/>
              </a:solidFill>
              <a:effectLst/>
            </a:endParaRPr>
          </a:p>
          <a:p>
            <a:pPr algn="l" fontAlgn="base"/>
            <a:endParaRPr lang="it-IT" i="0" dirty="0">
              <a:solidFill>
                <a:srgbClr val="212423"/>
              </a:solidFill>
              <a:effectLst/>
            </a:endParaRPr>
          </a:p>
          <a:p>
            <a:pPr algn="l" fontAlgn="base"/>
            <a:r>
              <a:rPr lang="it-IT" i="0" dirty="0">
                <a:solidFill>
                  <a:srgbClr val="212423"/>
                </a:solidFill>
                <a:effectLst/>
              </a:rPr>
              <a:t>In questo lasso di tempo l’Europa avrà modo di creare anche una rete di </a:t>
            </a:r>
            <a:r>
              <a:rPr lang="it-IT" i="0" dirty="0" err="1">
                <a:solidFill>
                  <a:srgbClr val="212423"/>
                </a:solidFill>
                <a:effectLst/>
              </a:rPr>
              <a:t>Gigafactory</a:t>
            </a:r>
            <a:r>
              <a:rPr lang="it-IT" i="0" dirty="0">
                <a:solidFill>
                  <a:srgbClr val="212423"/>
                </a:solidFill>
                <a:effectLst/>
              </a:rPr>
              <a:t> in grado di rispondere su larga scala alle esigenze di mercato</a:t>
            </a:r>
          </a:p>
        </p:txBody>
      </p:sp>
    </p:spTree>
    <p:extLst>
      <p:ext uri="{BB962C8B-B14F-4D97-AF65-F5344CB8AC3E}">
        <p14:creationId xmlns:p14="http://schemas.microsoft.com/office/powerpoint/2010/main" val="1809903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2D14EE66-FDE9-486F-9722-4B4AA59B0079}"/>
              </a:ext>
            </a:extLst>
          </p:cNvPr>
          <p:cNvSpPr txBox="1"/>
          <p:nvPr/>
        </p:nvSpPr>
        <p:spPr>
          <a:xfrm>
            <a:off x="175845" y="42593"/>
            <a:ext cx="82139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1" dirty="0"/>
              <a:t>Regolamento (UE) 2023/1542</a:t>
            </a:r>
          </a:p>
          <a:p>
            <a:r>
              <a:rPr lang="it-IT" sz="1600" dirty="0"/>
              <a:t>obiettivi di raccolta e recupero dei materiali da batterie esauste, incentivando il riuso e il riciclo.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1A7174E-A106-4939-A331-F6A8287E1779}"/>
              </a:ext>
            </a:extLst>
          </p:cNvPr>
          <p:cNvSpPr txBox="1"/>
          <p:nvPr/>
        </p:nvSpPr>
        <p:spPr>
          <a:xfrm>
            <a:off x="152396" y="808124"/>
            <a:ext cx="8878280" cy="30469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l"/>
            <a:r>
              <a:rPr lang="it-IT" sz="16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Raccolta</a:t>
            </a:r>
            <a:r>
              <a:rPr lang="it-IT" sz="16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Entro il 2030, gli Stati membri sono obbligati a raggiungere una raccolta del 73% dei rifiuti di batterie portatili. </a:t>
            </a:r>
          </a:p>
          <a:p>
            <a:pPr algn="l" fontAlgn="ctr">
              <a:buFont typeface="Arial" panose="020B0604020202020204" pitchFamily="34" charset="0"/>
              <a:buChar char="•"/>
            </a:pPr>
            <a:endParaRPr lang="it-IT" sz="160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it-IT" sz="16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Riciclo</a:t>
            </a:r>
            <a:r>
              <a:rPr lang="it-IT" sz="16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Entro il 31 dicembre 2027, il riciclo deve portare al recupero di almeno il 90% di cobalto, rame, piombo e nichel. Per </a:t>
            </a:r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litio 50</a:t>
            </a:r>
            <a:r>
              <a:rPr lang="it-IT" sz="16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 al 2027 e 80% al 2031</a:t>
            </a:r>
          </a:p>
          <a:p>
            <a:pPr fontAlgn="ctr"/>
            <a:r>
              <a:rPr lang="it-IT" sz="16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 quelle dei veicoli elettrici, 51% entro il 2028 e 61% entro il 2031.</a:t>
            </a:r>
          </a:p>
          <a:p>
            <a:pPr algn="l" fontAlgn="ctr">
              <a:buFont typeface="Arial" panose="020B0604020202020204" pitchFamily="34" charset="0"/>
              <a:buChar char="•"/>
            </a:pPr>
            <a:endParaRPr lang="it-IT" sz="160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it-IT" sz="16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Contenuto riciclato</a:t>
            </a:r>
            <a:r>
              <a:rPr lang="it-IT" sz="16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l’Ue ha anche introdotto livelli minimi di materiali riciclati obbligatori per la produzione di nuove batterie industriali al piombo e di batterie per veicoli elettrici. Questi livelli sono pari all’85% di piombo, al 16% di cobalto, al 6% di litio e al 6% di nichel.</a:t>
            </a:r>
          </a:p>
          <a:p>
            <a:pPr algn="l"/>
            <a:r>
              <a:rPr lang="it-IT" sz="1600" b="1" i="0" dirty="0">
                <a:solidFill>
                  <a:srgbClr val="001D3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Gestione responsabile delle risorse: </a:t>
            </a:r>
            <a:r>
              <a:rPr lang="it-IT" sz="1600" i="0" dirty="0">
                <a:solidFill>
                  <a:srgbClr val="545D7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imprese che immettono batterie sul mercato UE devono dimostrare che i materiali utilizzati per la loro fabbricazione sono stati ottenuti in modo responsabile</a:t>
            </a:r>
            <a:r>
              <a:rPr lang="it-IT" sz="16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 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9556043-B069-47DD-BB5E-4A9BD230CB57}"/>
              </a:ext>
            </a:extLst>
          </p:cNvPr>
          <p:cNvSpPr txBox="1"/>
          <p:nvPr/>
        </p:nvSpPr>
        <p:spPr>
          <a:xfrm>
            <a:off x="152396" y="4145283"/>
            <a:ext cx="8878280" cy="255454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l"/>
            <a:r>
              <a:rPr lang="it-IT" sz="16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Novità rispetto al passato</a:t>
            </a:r>
          </a:p>
          <a:p>
            <a:pPr algn="l"/>
            <a:endParaRPr lang="it-IT" sz="160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it-IT" sz="16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Nuovi codici per la raccolta differenziata: Il nuovo regolamento introduce nuovi codici per la raccolta differenziata dei rifiuti di batterie, facilitando il loro smaltimento e riciclo. </a:t>
            </a:r>
          </a:p>
          <a:p>
            <a:pPr algn="l"/>
            <a:endParaRPr lang="it-IT" sz="160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it-IT" sz="16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Semplificazione della rimozione e sostituzione: le normative prevedono che le batterie portatili negli apparecchi siano progettate per essere facilmente rimosse e sostituite dagli utenti. </a:t>
            </a:r>
          </a:p>
          <a:p>
            <a:pPr algn="l"/>
            <a:endParaRPr lang="it-IT" sz="160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it-IT" sz="16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Miglioramento delle informazioni ai consumatori: Verranno fornite informazioni più complete su capacità, prestazioni, durata, composizione chimica e il simbolo di "raccolta differenziata" delle batterie </a:t>
            </a:r>
          </a:p>
        </p:txBody>
      </p:sp>
    </p:spTree>
    <p:extLst>
      <p:ext uri="{BB962C8B-B14F-4D97-AF65-F5344CB8AC3E}">
        <p14:creationId xmlns:p14="http://schemas.microsoft.com/office/powerpoint/2010/main" val="1849290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CBB5AE06-B740-466E-96D0-DD588575BA87}"/>
              </a:ext>
            </a:extLst>
          </p:cNvPr>
          <p:cNvSpPr txBox="1"/>
          <p:nvPr/>
        </p:nvSpPr>
        <p:spPr>
          <a:xfrm>
            <a:off x="171938" y="265576"/>
            <a:ext cx="8456246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1" dirty="0"/>
              <a:t>Alcuni numero in Europa </a:t>
            </a:r>
            <a:r>
              <a:rPr lang="it-IT" sz="1600" dirty="0"/>
              <a:t>(Dati Eurostat, 2024 riferiti al 2022) </a:t>
            </a:r>
          </a:p>
          <a:p>
            <a:endParaRPr lang="it-IT" sz="1600" dirty="0"/>
          </a:p>
          <a:p>
            <a:r>
              <a:rPr lang="it-IT" sz="1600" dirty="0"/>
              <a:t>Quasi la metà delle batterie vendute nell’Unione Europea (il 46%) sono state raccolte per essere riciclate crescita costante nella raccolta: delle 244.000 tonnellate di batterie portatili vendute nelle nazioni dell’Unione Europea, quelle raccolte sono state 111.000</a:t>
            </a:r>
          </a:p>
          <a:p>
            <a:endParaRPr lang="it-IT" sz="1600" dirty="0"/>
          </a:p>
          <a:p>
            <a:r>
              <a:rPr lang="it-IT" sz="1600" dirty="0"/>
              <a:t>Criticità emerse dai dati Eurostat: </a:t>
            </a:r>
          </a:p>
          <a:p>
            <a:r>
              <a:rPr lang="it-IT" sz="1600" dirty="0"/>
              <a:t>notevoli differenze tra le varie nazioni europee </a:t>
            </a:r>
          </a:p>
          <a:p>
            <a:r>
              <a:rPr lang="it-IT" sz="1600" dirty="0"/>
              <a:t>nel 2022, tredici Paesi dell’Unione Europea hanno registrato un tasso di raccolta delle batterie portatili pari o superiore al 45%, mentre altri sette hanno riportato tassi di raccolta compresi tra il 40% e il 45%. </a:t>
            </a:r>
          </a:p>
          <a:p>
            <a:r>
              <a:rPr lang="it-IT" sz="1600" dirty="0"/>
              <a:t>Quattro nazioni, tra cui l’Italia, oltre a Grecia, Malta e Portogallo, non hanno superato il 40%, mentre per altre tre nazioni (Francia, Romania e Svezia) i dati non sono disponibili.</a:t>
            </a:r>
          </a:p>
          <a:p>
            <a:endParaRPr lang="it-IT" sz="1600" dirty="0"/>
          </a:p>
          <a:p>
            <a:r>
              <a:rPr lang="it-IT" sz="1600" dirty="0"/>
              <a:t>in alcuni settori, automotive su tutti, l’Unione Europea ha un notevole ritardo nell’avviare un efficiente sistema di riciclo.</a:t>
            </a:r>
          </a:p>
        </p:txBody>
      </p:sp>
      <p:pic>
        <p:nvPicPr>
          <p:cNvPr id="1026" name="Picture 2" descr="Logo">
            <a:hlinkClick r:id="rId2"/>
            <a:extLst>
              <a:ext uri="{FF2B5EF4-FFF2-40B4-BE49-F238E27FC236}">
                <a16:creationId xmlns:a16="http://schemas.microsoft.com/office/drawing/2014/main" id="{A420B9EA-0FAA-42B9-AAA6-230E8F1E2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76" y="6731992"/>
            <a:ext cx="1461478" cy="191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A8D91FAB-8559-4460-895B-D3C6E48800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7242"/>
          <a:stretch/>
        </p:blipFill>
        <p:spPr>
          <a:xfrm>
            <a:off x="1022984" y="6361349"/>
            <a:ext cx="7691170" cy="370643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01983073-985B-4A3F-8426-B535CB62B994}"/>
              </a:ext>
            </a:extLst>
          </p:cNvPr>
          <p:cNvSpPr txBox="1"/>
          <p:nvPr/>
        </p:nvSpPr>
        <p:spPr>
          <a:xfrm>
            <a:off x="171938" y="4667679"/>
            <a:ext cx="8800123" cy="13234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it-IT" sz="1600" b="1" i="0" dirty="0">
                <a:solidFill>
                  <a:srgbClr val="040C28"/>
                </a:solidFill>
                <a:effectLst/>
              </a:rPr>
              <a:t>batterie</a:t>
            </a:r>
            <a:r>
              <a:rPr lang="it-IT" sz="1600" b="1" i="0" dirty="0">
                <a:solidFill>
                  <a:srgbClr val="1F1F1F"/>
                </a:solidFill>
                <a:effectLst/>
              </a:rPr>
              <a:t> piombo-acido</a:t>
            </a:r>
            <a:r>
              <a:rPr lang="it-IT" sz="1600" b="0" i="0" dirty="0">
                <a:solidFill>
                  <a:srgbClr val="1F1F1F"/>
                </a:solidFill>
                <a:effectLst/>
              </a:rPr>
              <a:t>, utilizzate nei veicoli a motore endotermico, sono quasi totalmente riciclate.</a:t>
            </a:r>
          </a:p>
          <a:p>
            <a:r>
              <a:rPr lang="it-IT" sz="1600" b="0" i="0" dirty="0">
                <a:solidFill>
                  <a:srgbClr val="1F1F1F"/>
                </a:solidFill>
                <a:effectLst/>
              </a:rPr>
              <a:t>Nel 2022 tutti i Paesi dell'</a:t>
            </a:r>
            <a:r>
              <a:rPr lang="it-IT" sz="1600" b="0" i="0" dirty="0">
                <a:solidFill>
                  <a:srgbClr val="040C28"/>
                </a:solidFill>
                <a:effectLst/>
              </a:rPr>
              <a:t>Unione Europea</a:t>
            </a:r>
            <a:r>
              <a:rPr lang="it-IT" sz="1600" b="0" i="0" dirty="0">
                <a:solidFill>
                  <a:srgbClr val="1F1F1F"/>
                </a:solidFill>
                <a:effectLst/>
              </a:rPr>
              <a:t> hanno raggiunto l'obiettivo del 65% di efficienza di </a:t>
            </a:r>
            <a:r>
              <a:rPr lang="it-IT" sz="1600" b="0" i="0" dirty="0">
                <a:solidFill>
                  <a:srgbClr val="040C28"/>
                </a:solidFill>
                <a:effectLst/>
              </a:rPr>
              <a:t>riciclo</a:t>
            </a:r>
            <a:r>
              <a:rPr lang="it-IT" sz="1600" b="0" i="0" dirty="0">
                <a:solidFill>
                  <a:srgbClr val="1F1F1F"/>
                </a:solidFill>
                <a:effectLst/>
              </a:rPr>
              <a:t> per le </a:t>
            </a:r>
            <a:r>
              <a:rPr lang="it-IT" sz="1600" b="0" i="0" dirty="0">
                <a:solidFill>
                  <a:srgbClr val="040C28"/>
                </a:solidFill>
                <a:effectLst/>
              </a:rPr>
              <a:t>batterie</a:t>
            </a:r>
            <a:r>
              <a:rPr lang="it-IT" sz="1600" b="0" i="0" dirty="0">
                <a:solidFill>
                  <a:srgbClr val="1F1F1F"/>
                </a:solidFill>
                <a:effectLst/>
              </a:rPr>
              <a:t> e gli accumulatori al piombo e la maggior parte ha superato questo obiettivo.</a:t>
            </a:r>
          </a:p>
          <a:p>
            <a:r>
              <a:rPr lang="it-IT" sz="1600" dirty="0"/>
              <a:t>Cinque nazioni, tra cui l’Italia, hanno superato il 90%, mentre le altre si sono attestate tra il 70% e il 90% e solo due nazioni (Spagna ed Estonia) non hanno superato il 70%</a:t>
            </a:r>
          </a:p>
        </p:txBody>
      </p:sp>
    </p:spTree>
    <p:extLst>
      <p:ext uri="{BB962C8B-B14F-4D97-AF65-F5344CB8AC3E}">
        <p14:creationId xmlns:p14="http://schemas.microsoft.com/office/powerpoint/2010/main" val="14984425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A5A89772-5F2E-4912-96DA-9DEBAB1D69DB}"/>
              </a:ext>
            </a:extLst>
          </p:cNvPr>
          <p:cNvSpPr txBox="1"/>
          <p:nvPr/>
        </p:nvSpPr>
        <p:spPr>
          <a:xfrm>
            <a:off x="228598" y="121036"/>
            <a:ext cx="8649679" cy="13234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it-IT" sz="1600" b="1" dirty="0"/>
              <a:t>batterie nichel-cadmio </a:t>
            </a:r>
          </a:p>
          <a:p>
            <a:r>
              <a:rPr lang="it-IT" sz="1600" dirty="0"/>
              <a:t>ventuno dei ventisei Paesi dell’Unione Europea per cui sono disponibili i dati Eurostat hanno raggiunto l’obiettivo di efficienza di riciclo del 75% </a:t>
            </a:r>
          </a:p>
          <a:p>
            <a:endParaRPr lang="it-IT" sz="1600" dirty="0"/>
          </a:p>
          <a:p>
            <a:r>
              <a:rPr lang="it-IT" sz="1600" dirty="0"/>
              <a:t>l’Italia è stata tra le migliori in Europa e ha quasi raggiunto il target del 90% di raccolta. 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2209FAD6-3CF1-4571-A642-5B94C6C067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7242"/>
          <a:stretch/>
        </p:blipFill>
        <p:spPr>
          <a:xfrm>
            <a:off x="726415" y="6366321"/>
            <a:ext cx="7691170" cy="370643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D1F451CF-A46C-4335-9A17-561716C3038D}"/>
              </a:ext>
            </a:extLst>
          </p:cNvPr>
          <p:cNvSpPr txBox="1"/>
          <p:nvPr/>
        </p:nvSpPr>
        <p:spPr>
          <a:xfrm>
            <a:off x="228598" y="1837298"/>
            <a:ext cx="8714154" cy="427809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l"/>
            <a:r>
              <a:rPr lang="it-IT" sz="1600" b="1" i="0" dirty="0">
                <a:solidFill>
                  <a:srgbClr val="111111"/>
                </a:solidFill>
                <a:effectLst/>
              </a:rPr>
              <a:t>batterie al litio</a:t>
            </a:r>
          </a:p>
          <a:p>
            <a:pPr algn="l"/>
            <a:r>
              <a:rPr lang="it-IT" sz="1600" i="0" dirty="0">
                <a:solidFill>
                  <a:srgbClr val="222222"/>
                </a:solidFill>
                <a:effectLst/>
              </a:rPr>
              <a:t>(smartphone, del pc portatile o delle automobili elettriche)</a:t>
            </a:r>
          </a:p>
          <a:p>
            <a:pPr algn="l"/>
            <a:endParaRPr lang="it-IT" sz="1600" dirty="0">
              <a:solidFill>
                <a:srgbClr val="222222"/>
              </a:solidFill>
            </a:endParaRPr>
          </a:p>
          <a:p>
            <a:pPr algn="l"/>
            <a:r>
              <a:rPr lang="it-IT" sz="1600" i="0" dirty="0">
                <a:solidFill>
                  <a:srgbClr val="222222"/>
                </a:solidFill>
                <a:effectLst/>
              </a:rPr>
              <a:t>In Europa le previsioni di riciclo arrivano a una capacità di 200.000 tonnellate nel 2024-2025 e di 369.000 tonnellate entro il 2030. </a:t>
            </a:r>
          </a:p>
          <a:p>
            <a:pPr algn="l"/>
            <a:endParaRPr lang="it-IT" sz="1600" dirty="0">
              <a:solidFill>
                <a:srgbClr val="222222"/>
              </a:solidFill>
            </a:endParaRPr>
          </a:p>
          <a:p>
            <a:pPr algn="l"/>
            <a:r>
              <a:rPr lang="it-IT" sz="1600" i="0" dirty="0">
                <a:solidFill>
                  <a:srgbClr val="222222"/>
                </a:solidFill>
                <a:effectLst/>
              </a:rPr>
              <a:t>Gli ostacoli principali sono in parte tecnologici, ma soprattutto di politica industriale.</a:t>
            </a:r>
          </a:p>
          <a:p>
            <a:pPr algn="l"/>
            <a:endParaRPr lang="it-IT" sz="1600" i="0" dirty="0">
              <a:solidFill>
                <a:srgbClr val="222222"/>
              </a:solidFill>
              <a:effectLst/>
            </a:endParaRPr>
          </a:p>
          <a:p>
            <a:pPr algn="l"/>
            <a:r>
              <a:rPr lang="it-IT" sz="1600" i="0" dirty="0">
                <a:solidFill>
                  <a:srgbClr val="222222"/>
                </a:solidFill>
                <a:effectLst/>
              </a:rPr>
              <a:t>Attualmente in Italia lo stabilimento di Teverola, in provincia di Caserta, della società </a:t>
            </a:r>
            <a:r>
              <a:rPr lang="it-IT" sz="1600" i="0" dirty="0" err="1">
                <a:solidFill>
                  <a:srgbClr val="222222"/>
                </a:solidFill>
                <a:effectLst/>
              </a:rPr>
              <a:t>Faam</a:t>
            </a:r>
            <a:r>
              <a:rPr lang="it-IT" sz="1600" i="0" dirty="0">
                <a:solidFill>
                  <a:srgbClr val="222222"/>
                </a:solidFill>
                <a:effectLst/>
              </a:rPr>
              <a:t>, ha avviato un progetto per il riciclo delle batterie agli ioni di litio. </a:t>
            </a:r>
          </a:p>
          <a:p>
            <a:pPr algn="l"/>
            <a:r>
              <a:rPr lang="it-IT" sz="1600" i="0" dirty="0">
                <a:solidFill>
                  <a:srgbClr val="222222"/>
                </a:solidFill>
                <a:effectLst/>
              </a:rPr>
              <a:t>La </a:t>
            </a:r>
            <a:r>
              <a:rPr lang="it-IT" sz="1600" i="0" dirty="0" err="1">
                <a:solidFill>
                  <a:srgbClr val="222222"/>
                </a:solidFill>
                <a:effectLst/>
              </a:rPr>
              <a:t>gigafactory</a:t>
            </a:r>
            <a:r>
              <a:rPr lang="it-IT" sz="1600" i="0" dirty="0">
                <a:solidFill>
                  <a:srgbClr val="222222"/>
                </a:solidFill>
                <a:effectLst/>
              </a:rPr>
              <a:t> di </a:t>
            </a:r>
            <a:r>
              <a:rPr lang="it-IT" sz="1600" i="0" dirty="0" err="1">
                <a:solidFill>
                  <a:srgbClr val="222222"/>
                </a:solidFill>
                <a:effectLst/>
              </a:rPr>
              <a:t>Stellantis</a:t>
            </a:r>
            <a:r>
              <a:rPr lang="it-IT" sz="1600" i="0" dirty="0">
                <a:solidFill>
                  <a:srgbClr val="222222"/>
                </a:solidFill>
                <a:effectLst/>
              </a:rPr>
              <a:t> a Termoli dovrà avere una linea dedicata al recupero dei materiali dalle batterie. </a:t>
            </a:r>
          </a:p>
          <a:p>
            <a:pPr algn="l"/>
            <a:endParaRPr lang="it-IT" sz="1600" dirty="0">
              <a:solidFill>
                <a:srgbClr val="222222"/>
              </a:solidFill>
            </a:endParaRPr>
          </a:p>
          <a:p>
            <a:pPr algn="l"/>
            <a:r>
              <a:rPr lang="it-IT" sz="1600" dirty="0">
                <a:solidFill>
                  <a:srgbClr val="222222"/>
                </a:solidFill>
              </a:rPr>
              <a:t>Secondo un recente studio di Cassa Depositi e Prestiti l’economia circolare aprirebbe una miniera di materie prime critiche: secondo i loro calcoli, grazie al riciclo delle batterie esauste, l’Europa potrebbe soddisfare nel 2040 </a:t>
            </a:r>
            <a:r>
              <a:rPr lang="it-IT" sz="1600" i="0" dirty="0">
                <a:solidFill>
                  <a:srgbClr val="222222"/>
                </a:solidFill>
                <a:effectLst/>
              </a:rPr>
              <a:t>oltre la metà della domanda di litio (52%) e di cobalto (58%) necessaria alla mobilità elettrica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4024357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>
          <a:xfrm>
            <a:off x="1006363" y="5929677"/>
            <a:ext cx="6984776" cy="936103"/>
          </a:xfrm>
        </p:spPr>
        <p:txBody>
          <a:bodyPr/>
          <a:lstStyle/>
          <a:p>
            <a:r>
              <a:rPr lang="it-IT" dirty="0"/>
              <a:t>DICAM</a:t>
            </a:r>
          </a:p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2"/>
          </p:nvPr>
        </p:nvSpPr>
        <p:spPr>
          <a:xfrm>
            <a:off x="1006363" y="5085184"/>
            <a:ext cx="7058025" cy="576064"/>
          </a:xfrm>
        </p:spPr>
        <p:txBody>
          <a:bodyPr/>
          <a:lstStyle/>
          <a:p>
            <a:r>
              <a:rPr lang="it-IT" dirty="0"/>
              <a:t>alessandra.bonoli@unibo.it</a:t>
            </a:r>
          </a:p>
        </p:txBody>
      </p:sp>
      <p:pic>
        <p:nvPicPr>
          <p:cNvPr id="6" name="Picture 2" descr="https://i0.wp.com/www.ebookdautore.it/wp-content/uploads/2011/07/grazie.gif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625" y="2924944"/>
            <a:ext cx="28575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025DE67-C859-487B-AE2D-97865F9D984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7242"/>
          <a:stretch/>
        </p:blipFill>
        <p:spPr>
          <a:xfrm>
            <a:off x="596066" y="260648"/>
            <a:ext cx="7691170" cy="93610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EBAEAA1B-9186-4E4C-8E2A-3F7F4E47005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7242"/>
          <a:stretch/>
        </p:blipFill>
        <p:spPr>
          <a:xfrm>
            <a:off x="726415" y="5800861"/>
            <a:ext cx="7691170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887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6">
            <a:extLst>
              <a:ext uri="{FF2B5EF4-FFF2-40B4-BE49-F238E27FC236}">
                <a16:creationId xmlns:a16="http://schemas.microsoft.com/office/drawing/2014/main" id="{97F3F394-5F6E-4AA3-87DF-BF0357CCC2AA}"/>
              </a:ext>
            </a:extLst>
          </p:cNvPr>
          <p:cNvSpPr txBox="1"/>
          <p:nvPr/>
        </p:nvSpPr>
        <p:spPr>
          <a:xfrm>
            <a:off x="754169" y="6269037"/>
            <a:ext cx="7106582" cy="375501"/>
          </a:xfrm>
          <a:prstGeom prst="rect">
            <a:avLst/>
          </a:prstGeom>
        </p:spPr>
        <p:txBody>
          <a:bodyPr vert="horz" wrap="square" lIns="0" tIns="6109" rIns="0" bIns="0" rtlCol="0">
            <a:spAutoFit/>
          </a:bodyPr>
          <a:lstStyle/>
          <a:p>
            <a:pPr defTabSz="439804">
              <a:spcBef>
                <a:spcPts val="20"/>
              </a:spcBef>
            </a:pPr>
            <a:endParaRPr sz="1200" dirty="0">
              <a:solidFill>
                <a:prstClr val="black"/>
              </a:solidFill>
              <a:latin typeface="Arial MT"/>
              <a:cs typeface="Arial MT"/>
            </a:endParaRPr>
          </a:p>
          <a:p>
            <a:pPr marL="6109" defTabSz="439804"/>
            <a:r>
              <a:rPr sz="1200" dirty="0">
                <a:solidFill>
                  <a:prstClr val="black"/>
                </a:solidFill>
                <a:latin typeface="Arial MT"/>
                <a:cs typeface="Arial MT"/>
              </a:rPr>
              <a:t>Fonte:</a:t>
            </a:r>
            <a:r>
              <a:rPr sz="1200" spc="-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200" spc="-2" dirty="0">
                <a:solidFill>
                  <a:prstClr val="black"/>
                </a:solidFill>
                <a:latin typeface="Arial MT"/>
                <a:cs typeface="Arial MT"/>
              </a:rPr>
              <a:t>European commission: </a:t>
            </a:r>
            <a:r>
              <a:rPr sz="1200" dirty="0">
                <a:solidFill>
                  <a:prstClr val="black"/>
                </a:solidFill>
                <a:latin typeface="Arial MT"/>
                <a:cs typeface="Arial MT"/>
              </a:rPr>
              <a:t>Study </a:t>
            </a:r>
            <a:r>
              <a:rPr sz="1200" spc="-2" dirty="0">
                <a:solidFill>
                  <a:prstClr val="black"/>
                </a:solidFill>
                <a:latin typeface="Arial MT"/>
                <a:cs typeface="Arial MT"/>
              </a:rPr>
              <a:t>on</a:t>
            </a:r>
            <a:r>
              <a:rPr sz="1200" spc="2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200" spc="-2" dirty="0">
                <a:solidFill>
                  <a:prstClr val="black"/>
                </a:solidFill>
                <a:latin typeface="Arial MT"/>
                <a:cs typeface="Arial MT"/>
              </a:rPr>
              <a:t>the</a:t>
            </a:r>
            <a:r>
              <a:rPr sz="1200" spc="2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200" spc="-2" dirty="0">
                <a:solidFill>
                  <a:prstClr val="black"/>
                </a:solidFill>
                <a:latin typeface="Arial MT"/>
                <a:cs typeface="Arial MT"/>
              </a:rPr>
              <a:t>Critical</a:t>
            </a:r>
            <a:r>
              <a:rPr sz="1200" spc="2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200" spc="-2" dirty="0">
                <a:solidFill>
                  <a:prstClr val="black"/>
                </a:solidFill>
                <a:latin typeface="Arial MT"/>
                <a:cs typeface="Arial MT"/>
              </a:rPr>
              <a:t>Raw</a:t>
            </a:r>
            <a:r>
              <a:rPr sz="1200" spc="-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200" spc="-2" dirty="0">
                <a:solidFill>
                  <a:prstClr val="black"/>
                </a:solidFill>
                <a:latin typeface="Arial MT"/>
                <a:cs typeface="Arial MT"/>
              </a:rPr>
              <a:t>Materials</a:t>
            </a:r>
            <a:r>
              <a:rPr sz="1200" spc="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prstClr val="black"/>
                </a:solidFill>
                <a:latin typeface="Arial MT"/>
                <a:cs typeface="Arial MT"/>
              </a:rPr>
              <a:t>for</a:t>
            </a:r>
            <a:r>
              <a:rPr sz="1200" spc="-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prstClr val="black"/>
                </a:solidFill>
                <a:latin typeface="Arial MT"/>
                <a:cs typeface="Arial MT"/>
              </a:rPr>
              <a:t>the</a:t>
            </a:r>
            <a:r>
              <a:rPr sz="1200" spc="2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200" spc="-2" dirty="0">
                <a:solidFill>
                  <a:prstClr val="black"/>
                </a:solidFill>
                <a:latin typeface="Arial MT"/>
                <a:cs typeface="Arial MT"/>
              </a:rPr>
              <a:t>EU</a:t>
            </a:r>
            <a:r>
              <a:rPr sz="1200" spc="-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200" spc="-2" dirty="0">
                <a:solidFill>
                  <a:prstClr val="black"/>
                </a:solidFill>
                <a:latin typeface="Arial MT"/>
                <a:cs typeface="Arial MT"/>
              </a:rPr>
              <a:t>2023</a:t>
            </a:r>
            <a:r>
              <a:rPr sz="1200" spc="2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prstClr val="black"/>
                </a:solidFill>
                <a:latin typeface="Arial MT"/>
                <a:cs typeface="Arial MT"/>
              </a:rPr>
              <a:t>-</a:t>
            </a:r>
            <a:r>
              <a:rPr sz="1200" spc="2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200" spc="-2" dirty="0">
                <a:solidFill>
                  <a:prstClr val="black"/>
                </a:solidFill>
                <a:latin typeface="Arial MT"/>
                <a:cs typeface="Arial MT"/>
              </a:rPr>
              <a:t>Final </a:t>
            </a:r>
            <a:r>
              <a:rPr sz="1200" dirty="0">
                <a:solidFill>
                  <a:prstClr val="black"/>
                </a:solidFill>
                <a:latin typeface="Arial MT"/>
                <a:cs typeface="Arial MT"/>
              </a:rPr>
              <a:t>Report.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52DF5F3-F64A-45F8-9BE5-32F3F9CE7FE1}"/>
              </a:ext>
            </a:extLst>
          </p:cNvPr>
          <p:cNvSpPr txBox="1"/>
          <p:nvPr/>
        </p:nvSpPr>
        <p:spPr>
          <a:xfrm>
            <a:off x="488460" y="997042"/>
            <a:ext cx="8451132" cy="334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109" marR="3054" algn="just" defTabSz="439804">
              <a:lnSpc>
                <a:spcPct val="101600"/>
              </a:lnSpc>
            </a:pPr>
            <a:r>
              <a:rPr lang="it-IT" sz="1600" dirty="0">
                <a:solidFill>
                  <a:prstClr val="black"/>
                </a:solidFill>
                <a:latin typeface="Calibri"/>
                <a:cs typeface="Calibri"/>
              </a:rPr>
              <a:t>Il </a:t>
            </a:r>
            <a:r>
              <a:rPr lang="it-IT" sz="1600" spc="-2" dirty="0">
                <a:solidFill>
                  <a:prstClr val="black"/>
                </a:solidFill>
                <a:latin typeface="Calibri"/>
                <a:cs typeface="Calibri"/>
              </a:rPr>
              <a:t>loro numero </a:t>
            </a:r>
            <a:r>
              <a:rPr lang="it-IT" sz="1600" dirty="0">
                <a:solidFill>
                  <a:prstClr val="black"/>
                </a:solidFill>
                <a:latin typeface="Calibri"/>
                <a:cs typeface="Calibri"/>
              </a:rPr>
              <a:t>è </a:t>
            </a:r>
            <a:r>
              <a:rPr lang="it-IT" sz="1600" spc="-2" dirty="0">
                <a:solidFill>
                  <a:prstClr val="black"/>
                </a:solidFill>
                <a:latin typeface="Calibri"/>
                <a:cs typeface="Calibri"/>
              </a:rPr>
              <a:t>salito </a:t>
            </a:r>
            <a:r>
              <a:rPr lang="it-IT" sz="1600" dirty="0">
                <a:solidFill>
                  <a:prstClr val="black"/>
                </a:solidFill>
                <a:latin typeface="Calibri"/>
                <a:cs typeface="Calibri"/>
              </a:rPr>
              <a:t>a </a:t>
            </a:r>
            <a:r>
              <a:rPr lang="it-IT" sz="1600" spc="-2" dirty="0">
                <a:solidFill>
                  <a:prstClr val="black"/>
                </a:solidFill>
                <a:latin typeface="Calibri"/>
                <a:cs typeface="Calibri"/>
              </a:rPr>
              <a:t>34 di </a:t>
            </a:r>
            <a:r>
              <a:rPr lang="it-IT" sz="1600" dirty="0">
                <a:solidFill>
                  <a:prstClr val="black"/>
                </a:solidFill>
                <a:latin typeface="Calibri"/>
                <a:cs typeface="Calibri"/>
              </a:rPr>
              <a:t>cui </a:t>
            </a:r>
            <a:r>
              <a:rPr lang="it-IT" sz="1600" spc="-5" dirty="0">
                <a:solidFill>
                  <a:prstClr val="black"/>
                </a:solidFill>
                <a:latin typeface="Calibri"/>
                <a:cs typeface="Calibri"/>
              </a:rPr>
              <a:t>16 </a:t>
            </a:r>
            <a:r>
              <a:rPr lang="it-IT" sz="1600" spc="-2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it-IT" sz="1600" dirty="0">
                <a:solidFill>
                  <a:prstClr val="black"/>
                </a:solidFill>
                <a:latin typeface="Calibri"/>
                <a:cs typeface="Calibri"/>
              </a:rPr>
              <a:t>sono </a:t>
            </a:r>
            <a:r>
              <a:rPr lang="it-IT" sz="1600" spc="-2" dirty="0">
                <a:solidFill>
                  <a:prstClr val="black"/>
                </a:solidFill>
                <a:latin typeface="Calibri"/>
                <a:cs typeface="Calibri"/>
              </a:rPr>
              <a:t>anche materie </a:t>
            </a:r>
            <a:r>
              <a:rPr lang="it-IT" sz="1600" dirty="0">
                <a:solidFill>
                  <a:prstClr val="black"/>
                </a:solidFill>
                <a:latin typeface="Calibri"/>
                <a:cs typeface="Calibri"/>
              </a:rPr>
              <a:t>prime </a:t>
            </a:r>
            <a:r>
              <a:rPr lang="it-IT" sz="1600" spc="-2" dirty="0">
                <a:solidFill>
                  <a:prstClr val="black"/>
                </a:solidFill>
                <a:latin typeface="Calibri"/>
                <a:cs typeface="Calibri"/>
              </a:rPr>
              <a:t>strategiche (in neretto): </a:t>
            </a:r>
          </a:p>
        </p:txBody>
      </p:sp>
      <p:pic>
        <p:nvPicPr>
          <p:cNvPr id="1026" name="Picture 2" descr="Sfide e prospettive nell'Unione Europea tra materie prime critiche e terre  rare - Equilibri Magazine">
            <a:extLst>
              <a:ext uri="{FF2B5EF4-FFF2-40B4-BE49-F238E27FC236}">
                <a16:creationId xmlns:a16="http://schemas.microsoft.com/office/drawing/2014/main" id="{5227FEC3-9277-4ADE-95B7-C54B736534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16"/>
          <a:stretch/>
        </p:blipFill>
        <p:spPr bwMode="auto">
          <a:xfrm>
            <a:off x="394675" y="1518372"/>
            <a:ext cx="6615739" cy="3821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34C77141-188F-4A95-BDF6-1A2521B51EB8}"/>
              </a:ext>
            </a:extLst>
          </p:cNvPr>
          <p:cNvSpPr txBox="1"/>
          <p:nvPr/>
        </p:nvSpPr>
        <p:spPr>
          <a:xfrm>
            <a:off x="488460" y="171461"/>
            <a:ext cx="78974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Nel marzo 2024 il Consiglio ha adottato il regolamento europeo sulle materie prime critiche</a:t>
            </a:r>
          </a:p>
        </p:txBody>
      </p:sp>
    </p:spTree>
    <p:extLst>
      <p:ext uri="{BB962C8B-B14F-4D97-AF65-F5344CB8AC3E}">
        <p14:creationId xmlns:p14="http://schemas.microsoft.com/office/powerpoint/2010/main" val="2217913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7494DB3-31BB-466E-B909-0A2734DB21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191"/>
          <a:stretch/>
        </p:blipFill>
        <p:spPr>
          <a:xfrm>
            <a:off x="484554" y="348620"/>
            <a:ext cx="8284307" cy="5541669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94C68579-8F86-4A88-AA73-79EBEBE3C1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42"/>
          <a:stretch/>
        </p:blipFill>
        <p:spPr>
          <a:xfrm>
            <a:off x="726415" y="6366321"/>
            <a:ext cx="7691170" cy="37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20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72CC44-4DBC-5441-9883-2E3534616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568" y="491678"/>
            <a:ext cx="5006340" cy="658650"/>
          </a:xfrm>
        </p:spPr>
        <p:txBody>
          <a:bodyPr anchor="b">
            <a:noAutofit/>
          </a:bodyPr>
          <a:lstStyle/>
          <a:p>
            <a:r>
              <a:rPr lang="it-IT" sz="1800" b="1" dirty="0">
                <a:latin typeface="+mn-lt"/>
              </a:rPr>
              <a:t>Materiali nelle batterie agli ioni di litio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CDB74A-9979-5B44-B9A2-EF4A18446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985" y="1697436"/>
            <a:ext cx="5055923" cy="43097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1600" dirty="0">
                <a:ea typeface="+mj-ea"/>
                <a:cs typeface="+mj-cs"/>
              </a:rPr>
              <a:t>Cobalto: utilizzato nel catodo, aumenta capacità stoccaggio, stabilità, efficienza scarica</a:t>
            </a:r>
          </a:p>
          <a:p>
            <a:pPr marL="0" indent="0">
              <a:buNone/>
            </a:pPr>
            <a:endParaRPr lang="it-IT" sz="1600" dirty="0">
              <a:ea typeface="+mj-ea"/>
              <a:cs typeface="+mj-cs"/>
            </a:endParaRPr>
          </a:p>
          <a:p>
            <a:pPr marL="0" indent="0">
              <a:buNone/>
            </a:pPr>
            <a:r>
              <a:rPr lang="it-IT" sz="1600" dirty="0">
                <a:ea typeface="+mj-ea"/>
                <a:cs typeface="+mj-cs"/>
              </a:rPr>
              <a:t>Nichel: utilizzato nel catodo, contribuisce a migliorare stabilità e permette di utilizzare quantità minore di cobalto </a:t>
            </a:r>
          </a:p>
          <a:p>
            <a:pPr marL="0" indent="0">
              <a:buNone/>
            </a:pPr>
            <a:endParaRPr lang="it-IT" sz="1600" dirty="0">
              <a:ea typeface="+mj-ea"/>
              <a:cs typeface="+mj-cs"/>
            </a:endParaRPr>
          </a:p>
          <a:p>
            <a:pPr marL="0" indent="0">
              <a:buNone/>
            </a:pPr>
            <a:r>
              <a:rPr lang="it-IT" sz="1600" dirty="0">
                <a:ea typeface="+mj-ea"/>
                <a:cs typeface="+mj-cs"/>
              </a:rPr>
              <a:t>Grafite: nell’anodo, funge da contenitore per gli ioni di litio</a:t>
            </a:r>
          </a:p>
          <a:p>
            <a:pPr marL="0" indent="0">
              <a:buNone/>
            </a:pPr>
            <a:endParaRPr lang="it-IT" sz="1600" dirty="0">
              <a:ea typeface="+mj-ea"/>
              <a:cs typeface="+mj-cs"/>
            </a:endParaRPr>
          </a:p>
          <a:p>
            <a:pPr marL="0" indent="0">
              <a:buNone/>
            </a:pPr>
            <a:r>
              <a:rPr lang="it-IT" sz="1600" dirty="0">
                <a:ea typeface="+mj-ea"/>
                <a:cs typeface="+mj-cs"/>
              </a:rPr>
              <a:t>Litio: nell’anodo, leggero, permette insieme ad altri materiali accumulo energia.</a:t>
            </a:r>
          </a:p>
          <a:p>
            <a:pPr marL="0" indent="0">
              <a:buNone/>
            </a:pPr>
            <a:endParaRPr lang="it-IT" sz="1600" dirty="0">
              <a:ea typeface="+mj-ea"/>
              <a:cs typeface="+mj-cs"/>
            </a:endParaRPr>
          </a:p>
          <a:p>
            <a:pPr marL="0" indent="0">
              <a:buNone/>
            </a:pPr>
            <a:r>
              <a:rPr lang="it-IT" sz="1600" dirty="0">
                <a:ea typeface="+mj-ea"/>
                <a:cs typeface="+mj-cs"/>
              </a:rPr>
              <a:t>Altri materiali: Alluminio, rame, manganese, parti plastiche, soluzione elettrolitica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5C6CF65-DB4C-684E-BCEA-BF727DF81B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2869" t="19996" r="-2742" b="-5436"/>
          <a:stretch/>
        </p:blipFill>
        <p:spPr>
          <a:xfrm>
            <a:off x="5473460" y="2267959"/>
            <a:ext cx="3424941" cy="388700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CD52534-5479-4BC6-B64B-5720CEB5C1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42"/>
          <a:stretch/>
        </p:blipFill>
        <p:spPr>
          <a:xfrm>
            <a:off x="726415" y="6366321"/>
            <a:ext cx="7691170" cy="37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155382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">
            <a:extLst>
              <a:ext uri="{FF2B5EF4-FFF2-40B4-BE49-F238E27FC236}">
                <a16:creationId xmlns:a16="http://schemas.microsoft.com/office/drawing/2014/main" id="{07E57C8F-E8D0-4E21-90BD-A25B5C1589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66" b="19594"/>
          <a:stretch/>
        </p:blipFill>
        <p:spPr bwMode="auto">
          <a:xfrm>
            <a:off x="0" y="-75993"/>
            <a:ext cx="5970953" cy="288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73D6FB13-755E-4331-936E-A4ED75453F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2184"/>
          <a:stretch/>
        </p:blipFill>
        <p:spPr>
          <a:xfrm>
            <a:off x="142424" y="3691422"/>
            <a:ext cx="5547175" cy="296338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0EB9CFB7-FF19-4954-8B6C-7B0459BE5C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5030" y="2336091"/>
            <a:ext cx="3778970" cy="259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146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5A2A5F-B65B-7E4A-B798-17F054A89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186" y="97392"/>
            <a:ext cx="4084418" cy="313142"/>
          </a:xfrm>
        </p:spPr>
        <p:txBody>
          <a:bodyPr anchor="b">
            <a:normAutofit/>
          </a:bodyPr>
          <a:lstStyle/>
          <a:p>
            <a:r>
              <a:rPr lang="it-IT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Estrazione del Litio, materia prime</a:t>
            </a:r>
          </a:p>
        </p:txBody>
      </p:sp>
      <p:graphicFrame>
        <p:nvGraphicFramePr>
          <p:cNvPr id="29" name="Content Placeholder 7">
            <a:extLst>
              <a:ext uri="{FF2B5EF4-FFF2-40B4-BE49-F238E27FC236}">
                <a16:creationId xmlns:a16="http://schemas.microsoft.com/office/drawing/2014/main" id="{665D5E63-E90C-370F-3A56-63DF69A54F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2421552"/>
              </p:ext>
            </p:extLst>
          </p:nvPr>
        </p:nvGraphicFramePr>
        <p:xfrm>
          <a:off x="99467" y="3353780"/>
          <a:ext cx="4265799" cy="2986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2" name="Input penna 21">
                <a:extLst>
                  <a:ext uri="{FF2B5EF4-FFF2-40B4-BE49-F238E27FC236}">
                    <a16:creationId xmlns:a16="http://schemas.microsoft.com/office/drawing/2014/main" id="{4F6F6E0F-E449-3444-B299-8384F95C35AC}"/>
                  </a:ext>
                </a:extLst>
              </p14:cNvPr>
              <p14:cNvContentPartPr/>
              <p14:nvPr/>
            </p14:nvContentPartPr>
            <p14:xfrm>
              <a:off x="6301176" y="2572020"/>
              <a:ext cx="1372680" cy="71280"/>
            </p14:xfrm>
          </p:contentPart>
        </mc:Choice>
        <mc:Fallback xmlns="">
          <p:pic>
            <p:nvPicPr>
              <p:cNvPr id="22" name="Input penna 21">
                <a:extLst>
                  <a:ext uri="{FF2B5EF4-FFF2-40B4-BE49-F238E27FC236}">
                    <a16:creationId xmlns:a16="http://schemas.microsoft.com/office/drawing/2014/main" id="{4F6F6E0F-E449-3444-B299-8384F95C35A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38176" y="2509020"/>
                <a:ext cx="1498320" cy="19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3" name="Input penna 22">
                <a:extLst>
                  <a:ext uri="{FF2B5EF4-FFF2-40B4-BE49-F238E27FC236}">
                    <a16:creationId xmlns:a16="http://schemas.microsoft.com/office/drawing/2014/main" id="{F3B80F29-B711-B745-A627-F69162BFE18C}"/>
                  </a:ext>
                </a:extLst>
              </p14:cNvPr>
              <p14:cNvContentPartPr/>
              <p14:nvPr/>
            </p14:nvContentPartPr>
            <p14:xfrm>
              <a:off x="6362466" y="2581470"/>
              <a:ext cx="1340010" cy="140670"/>
            </p14:xfrm>
          </p:contentPart>
        </mc:Choice>
        <mc:Fallback xmlns="">
          <p:pic>
            <p:nvPicPr>
              <p:cNvPr id="23" name="Input penna 22">
                <a:extLst>
                  <a:ext uri="{FF2B5EF4-FFF2-40B4-BE49-F238E27FC236}">
                    <a16:creationId xmlns:a16="http://schemas.microsoft.com/office/drawing/2014/main" id="{F3B80F29-B711-B745-A627-F69162BFE18C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299462" y="2518510"/>
                <a:ext cx="1465658" cy="266230"/>
              </a:xfrm>
              <a:prstGeom prst="rect">
                <a:avLst/>
              </a:prstGeom>
            </p:spPr>
          </p:pic>
        </mc:Fallback>
      </mc:AlternateContent>
      <p:pic>
        <p:nvPicPr>
          <p:cNvPr id="18" name="Immagine 17" descr="Immagine che contiene testo, diagramma, Piano, Carattere">
            <a:extLst>
              <a:ext uri="{FF2B5EF4-FFF2-40B4-BE49-F238E27FC236}">
                <a16:creationId xmlns:a16="http://schemas.microsoft.com/office/drawing/2014/main" id="{7BDD0A67-7064-F101-D944-4926D5D2EC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71479" y="857250"/>
            <a:ext cx="4654472" cy="2855503"/>
          </a:xfrm>
          <a:prstGeom prst="rect">
            <a:avLst/>
          </a:prstGeom>
        </p:spPr>
      </p:pic>
      <p:pic>
        <p:nvPicPr>
          <p:cNvPr id="27" name="Immagine 26" descr="Immagine che contiene testo, diagramma, Carattere, Piano&#10;&#10;Descrizione generata automaticamente">
            <a:extLst>
              <a:ext uri="{FF2B5EF4-FFF2-40B4-BE49-F238E27FC236}">
                <a16:creationId xmlns:a16="http://schemas.microsoft.com/office/drawing/2014/main" id="{BE901070-AB7C-BBD7-D256-28ABC0CFA35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71479" y="3589269"/>
            <a:ext cx="4654472" cy="2370320"/>
          </a:xfrm>
          <a:prstGeom prst="rect">
            <a:avLst/>
          </a:prstGeom>
        </p:spPr>
      </p:pic>
      <p:sp>
        <p:nvSpPr>
          <p:cNvPr id="11" name="Titolo 1">
            <a:extLst>
              <a:ext uri="{FF2B5EF4-FFF2-40B4-BE49-F238E27FC236}">
                <a16:creationId xmlns:a16="http://schemas.microsoft.com/office/drawing/2014/main" id="{1FF8C8AA-BAB5-4F01-94F8-D24C13DEEB6C}"/>
              </a:ext>
            </a:extLst>
          </p:cNvPr>
          <p:cNvSpPr txBox="1">
            <a:spLocks/>
          </p:cNvSpPr>
          <p:nvPr/>
        </p:nvSpPr>
        <p:spPr>
          <a:xfrm>
            <a:off x="123961" y="2850315"/>
            <a:ext cx="4084418" cy="313142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defRPr/>
            </a:pPr>
            <a:r>
              <a:rPr lang="it-IT" sz="1350" b="1" dirty="0">
                <a:solidFill>
                  <a:prstClr val="black"/>
                </a:solidFill>
                <a:latin typeface="Product Sans" panose="020B0403030502040203" pitchFamily="34" charset="0"/>
              </a:rPr>
              <a:t>trattamento e raffinazione litio 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CEB7606-847F-45AC-A158-7C8C1979AB81}"/>
              </a:ext>
            </a:extLst>
          </p:cNvPr>
          <p:cNvSpPr txBox="1"/>
          <p:nvPr/>
        </p:nvSpPr>
        <p:spPr>
          <a:xfrm>
            <a:off x="218049" y="534796"/>
            <a:ext cx="408441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Miniere: estrazione tradizionale, per la maggior parte da minerale di </a:t>
            </a:r>
            <a:r>
              <a:rPr lang="it-IT" sz="1400" dirty="0" err="1"/>
              <a:t>spodumene</a:t>
            </a:r>
            <a:r>
              <a:rPr lang="it-IT" sz="1400" dirty="0"/>
              <a:t>, quota mondiale minoritaria, solitamente più costosa e maggiormente impattante rispetto all’estrazione da soluzioni.</a:t>
            </a:r>
          </a:p>
          <a:p>
            <a:endParaRPr lang="it-IT" sz="1400" dirty="0"/>
          </a:p>
          <a:p>
            <a:r>
              <a:rPr lang="it-IT" sz="1400" dirty="0"/>
              <a:t>Soluzioni saline (</a:t>
            </a:r>
            <a:r>
              <a:rPr lang="it-IT" sz="1400" dirty="0" err="1"/>
              <a:t>brines</a:t>
            </a:r>
            <a:r>
              <a:rPr lang="it-IT" sz="1400" dirty="0"/>
              <a:t>): quota maggioritaria del litio, prevede l’estrazione attraverso un sistema di pompaggio, con processi di lavorazione chimica e fisica.</a:t>
            </a:r>
          </a:p>
        </p:txBody>
      </p:sp>
    </p:spTree>
    <p:extLst>
      <p:ext uri="{BB962C8B-B14F-4D97-AF65-F5344CB8AC3E}">
        <p14:creationId xmlns:p14="http://schemas.microsoft.com/office/powerpoint/2010/main" val="3469942163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E61E41-A2E8-F144-BD47-9E13D52E3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798" y="173884"/>
            <a:ext cx="4339202" cy="351212"/>
          </a:xfrm>
        </p:spPr>
        <p:txBody>
          <a:bodyPr anchor="b">
            <a:normAutofit/>
          </a:bodyPr>
          <a:lstStyle/>
          <a:p>
            <a:r>
              <a:rPr lang="it-IT" sz="1500" b="1" dirty="0">
                <a:latin typeface="Product Sans" panose="020B0403030502040203" pitchFamily="34" charset="0"/>
              </a:rPr>
              <a:t>Caratteristiche attuali e future della supply chain </a:t>
            </a:r>
            <a:endParaRPr lang="it-IT" sz="15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D8B7393-F6B1-4E1D-AB4F-30693B8A2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6123" y="281000"/>
            <a:ext cx="3986017" cy="2993645"/>
          </a:xfrm>
        </p:spPr>
        <p:txBody>
          <a:bodyPr anchor="t"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percentuale di estrazione maggioritaria la detiene l’Australia (52% nel 2021), tuttavia la Cina mantiene una quota non trascurabile nell’estrazione (13%) e maggioritaria nella raffinazione (60%).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Nel 2030 la richiesta è destinata ad aumentare di 6 volte rispetto alla produzione del 2021. Prospettive interessanti arrivano dal Cile e dalla Bolivia per quanto riguarda riserve e risorse identificate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5AF37C8-5530-4A44-AE6C-EC9214D63D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32797" y="950547"/>
            <a:ext cx="3986017" cy="4466065"/>
          </a:xfrm>
          <a:prstGeom prst="rect">
            <a:avLst/>
          </a:prstGeom>
        </p:spPr>
      </p:pic>
      <p:pic>
        <p:nvPicPr>
          <p:cNvPr id="7" name="Picture 2" descr="tecnologie alternative al litio per accumulare energia">
            <a:extLst>
              <a:ext uri="{FF2B5EF4-FFF2-40B4-BE49-F238E27FC236}">
                <a16:creationId xmlns:a16="http://schemas.microsoft.com/office/drawing/2014/main" id="{BAABD325-BC33-447C-B0E1-EED64B70BA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42" t="14079" r="24031" b="13371"/>
          <a:stretch/>
        </p:blipFill>
        <p:spPr bwMode="auto">
          <a:xfrm>
            <a:off x="4572000" y="3274645"/>
            <a:ext cx="4235938" cy="2861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6F5F7758-8D41-4E6A-8083-7E5D07BDA2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7242"/>
          <a:stretch/>
        </p:blipFill>
        <p:spPr>
          <a:xfrm>
            <a:off x="726415" y="6366321"/>
            <a:ext cx="7691170" cy="37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880928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280F5C-0A04-4245-8BE6-4393381C6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243" y="317414"/>
            <a:ext cx="4647125" cy="440678"/>
          </a:xfrm>
        </p:spPr>
        <p:txBody>
          <a:bodyPr anchor="b">
            <a:normAutofit/>
          </a:bodyPr>
          <a:lstStyle/>
          <a:p>
            <a:r>
              <a:rPr lang="it-IT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seconda vita delle batterie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5113F1B-8E9F-48CB-A121-8762E00AEC98}"/>
              </a:ext>
            </a:extLst>
          </p:cNvPr>
          <p:cNvSpPr txBox="1"/>
          <p:nvPr/>
        </p:nvSpPr>
        <p:spPr>
          <a:xfrm>
            <a:off x="417244" y="2549881"/>
            <a:ext cx="3773756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it-IT" sz="1500" dirty="0">
                <a:solidFill>
                  <a:prstClr val="black"/>
                </a:solidFill>
                <a:latin typeface="Product Sans" panose="020B0403030502040203" pitchFamily="34" charset="0"/>
              </a:rPr>
              <a:t>La batteria generalmente non è più utilizzabile quando presenta capacità inferiore al 70-80%, problemi di prestazioni o alla sicurezza </a:t>
            </a:r>
            <a:r>
              <a:rPr lang="it-IT" sz="1500" dirty="0">
                <a:solidFill>
                  <a:prstClr val="black"/>
                </a:solidFill>
                <a:latin typeface="Product Sans" panose="020B0403030502040203" pitchFamily="34" charset="0"/>
                <a:sym typeface="Wingdings" panose="05000000000000000000" pitchFamily="2" charset="2"/>
              </a:rPr>
              <a:t> utilizzo per applicazioni di seconda vita o riciclo.</a:t>
            </a:r>
          </a:p>
          <a:p>
            <a:pPr defTabSz="685800">
              <a:defRPr/>
            </a:pPr>
            <a:endParaRPr lang="it-IT" sz="1500" dirty="0">
              <a:solidFill>
                <a:prstClr val="black"/>
              </a:solidFill>
              <a:latin typeface="Product Sans" panose="020B0403030502040203" pitchFamily="34" charset="0"/>
              <a:sym typeface="Wingdings" panose="05000000000000000000" pitchFamily="2" charset="2"/>
            </a:endParaRPr>
          </a:p>
          <a:p>
            <a:pPr defTabSz="685800">
              <a:defRPr/>
            </a:pPr>
            <a:endParaRPr lang="it-IT" sz="1500" dirty="0">
              <a:solidFill>
                <a:prstClr val="black"/>
              </a:solidFill>
              <a:latin typeface="Product Sans" panose="020B0403030502040203" pitchFamily="34" charset="0"/>
              <a:sym typeface="Wingdings" panose="05000000000000000000" pitchFamily="2" charset="2"/>
            </a:endParaRPr>
          </a:p>
          <a:p>
            <a:pPr defTabSz="685800">
              <a:defRPr/>
            </a:pPr>
            <a:r>
              <a:rPr lang="it-IT" sz="1500" dirty="0">
                <a:solidFill>
                  <a:prstClr val="black"/>
                </a:solidFill>
                <a:latin typeface="Product Sans" panose="020B0403030502040203" pitchFamily="34" charset="0"/>
                <a:sym typeface="Wingdings" panose="05000000000000000000" pitchFamily="2" charset="2"/>
              </a:rPr>
              <a:t>Prospettive di seconda vita generano vantaggi sociali, economici e ambientali.</a:t>
            </a:r>
            <a:endParaRPr lang="it-IT" sz="1500" dirty="0">
              <a:solidFill>
                <a:prstClr val="black"/>
              </a:solidFill>
              <a:latin typeface="Product Sans" panose="020B0403030502040203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4ADF89E-7E46-9A45-8981-E894A2A620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373" r="-1231"/>
          <a:stretch/>
        </p:blipFill>
        <p:spPr>
          <a:xfrm>
            <a:off x="4378570" y="1286523"/>
            <a:ext cx="4348187" cy="422426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183A4E77-F7C9-4EC0-9E2F-3B94F1D7FC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42"/>
          <a:stretch/>
        </p:blipFill>
        <p:spPr>
          <a:xfrm>
            <a:off x="726415" y="6366321"/>
            <a:ext cx="7691170" cy="37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963634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280F5C-0A04-4245-8BE6-4393381C6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490" y="67367"/>
            <a:ext cx="5397647" cy="534417"/>
          </a:xfrm>
        </p:spPr>
        <p:txBody>
          <a:bodyPr anchor="b">
            <a:noAutofit/>
          </a:bodyPr>
          <a:lstStyle/>
          <a:p>
            <a:r>
              <a:rPr lang="it-IT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Raccolta e riutilizzo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208F0BB0-40AE-4EE6-8D46-59DD89996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490" y="699555"/>
            <a:ext cx="4779987" cy="2481307"/>
          </a:xfrm>
          <a:ln w="28575">
            <a:solidFill>
              <a:schemeClr val="accent6">
                <a:lumMod val="75000"/>
              </a:schemeClr>
            </a:solidFill>
          </a:ln>
        </p:spPr>
        <p:txBody>
          <a:bodyPr anchor="t"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Raccolta a carico delle case automobilistiche, che provvedono alla creazione di hub logistici.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Possibile utilizzo di batterie per altre  applicazioni come la gestione di utenze energetiche isolate (difficilmente raggiungibili da rete nazionale) o per favorire l’accumulo.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Esempi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 applicazioni da Renault (Progetto ABS) e il Progetto fra RWE e Audi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E6E7CB3-E3FA-4108-9822-156D49DDD0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985"/>
          <a:stretch/>
        </p:blipFill>
        <p:spPr>
          <a:xfrm>
            <a:off x="5189415" y="674041"/>
            <a:ext cx="3519952" cy="2600712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5D54B8D-D958-4EBF-AD4E-CF965BC4CCE8}"/>
              </a:ext>
            </a:extLst>
          </p:cNvPr>
          <p:cNvSpPr txBox="1"/>
          <p:nvPr/>
        </p:nvSpPr>
        <p:spPr>
          <a:xfrm>
            <a:off x="195384" y="5369728"/>
            <a:ext cx="867986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600" b="0" i="0" dirty="0">
                <a:solidFill>
                  <a:srgbClr val="0E141A"/>
                </a:solidFill>
                <a:effectLst/>
                <a:latin typeface="Roobert"/>
              </a:rPr>
              <a:t>I sistemi di accumulo </a:t>
            </a:r>
            <a:r>
              <a:rPr lang="it-IT" sz="1600" b="0" i="1" dirty="0">
                <a:solidFill>
                  <a:srgbClr val="0E141A"/>
                </a:solidFill>
                <a:effectLst/>
                <a:latin typeface="Roobert"/>
              </a:rPr>
              <a:t>second life</a:t>
            </a:r>
            <a:r>
              <a:rPr lang="it-IT" sz="1600" b="0" i="0" dirty="0">
                <a:solidFill>
                  <a:srgbClr val="0E141A"/>
                </a:solidFill>
                <a:effectLst/>
                <a:latin typeface="Roobert"/>
              </a:rPr>
              <a:t> sono adatti anche agli impianti di dimensioni rilevanti</a:t>
            </a:r>
          </a:p>
          <a:p>
            <a:pPr algn="l"/>
            <a:r>
              <a:rPr lang="it-IT" sz="1600" dirty="0">
                <a:solidFill>
                  <a:srgbClr val="0E141A"/>
                </a:solidFill>
                <a:latin typeface="Roobert"/>
              </a:rPr>
              <a:t>Es. </a:t>
            </a:r>
            <a:r>
              <a:rPr lang="it-IT" sz="1600" b="0" i="0" dirty="0">
                <a:solidFill>
                  <a:srgbClr val="0E141A"/>
                </a:solidFill>
                <a:effectLst/>
                <a:latin typeface="Roobert"/>
              </a:rPr>
              <a:t>il progetto PIONEER  </a:t>
            </a:r>
            <a:r>
              <a:rPr lang="it-IT" sz="1600" b="1" i="0" u="none" strike="noStrike" dirty="0">
                <a:solidFill>
                  <a:srgbClr val="D3135A"/>
                </a:solidFill>
                <a:effectLst/>
                <a:latin typeface="Roobert"/>
              </a:rPr>
              <a:t> </a:t>
            </a:r>
            <a:r>
              <a:rPr lang="it-IT" sz="1600" b="0" i="0" dirty="0">
                <a:solidFill>
                  <a:srgbClr val="0E141A"/>
                </a:solidFill>
                <a:effectLst/>
                <a:latin typeface="Roobert"/>
              </a:rPr>
              <a:t>(</a:t>
            </a:r>
            <a:r>
              <a:rPr lang="it-IT" sz="1600" b="0" i="0" dirty="0" err="1">
                <a:solidFill>
                  <a:srgbClr val="0E141A"/>
                </a:solidFill>
                <a:effectLst/>
                <a:latin typeface="Roobert"/>
              </a:rPr>
              <a:t>airPort</a:t>
            </a:r>
            <a:r>
              <a:rPr lang="it-IT" sz="1600" b="0" i="0" dirty="0">
                <a:solidFill>
                  <a:srgbClr val="0E141A"/>
                </a:solidFill>
                <a:effectLst/>
                <a:latin typeface="Roobert"/>
              </a:rPr>
              <a:t> </a:t>
            </a:r>
            <a:r>
              <a:rPr lang="it-IT" sz="1600" b="0" i="0" dirty="0" err="1">
                <a:solidFill>
                  <a:srgbClr val="0E141A"/>
                </a:solidFill>
                <a:effectLst/>
                <a:latin typeface="Roobert"/>
              </a:rPr>
              <a:t>sustaInability</a:t>
            </a:r>
            <a:r>
              <a:rPr lang="it-IT" sz="1600" b="0" i="0" dirty="0">
                <a:solidFill>
                  <a:srgbClr val="0E141A"/>
                </a:solidFill>
                <a:effectLst/>
                <a:latin typeface="Roobert"/>
              </a:rPr>
              <a:t> </a:t>
            </a:r>
            <a:r>
              <a:rPr lang="it-IT" sz="1600" b="0" i="0" dirty="0" err="1">
                <a:solidFill>
                  <a:srgbClr val="0E141A"/>
                </a:solidFill>
                <a:effectLst/>
                <a:latin typeface="Roobert"/>
              </a:rPr>
              <a:t>secONd</a:t>
            </a:r>
            <a:r>
              <a:rPr lang="it-IT" sz="1600" b="0" i="0" dirty="0">
                <a:solidFill>
                  <a:srgbClr val="0E141A"/>
                </a:solidFill>
                <a:effectLst/>
                <a:latin typeface="Roobert"/>
              </a:rPr>
              <a:t> </a:t>
            </a:r>
            <a:r>
              <a:rPr lang="it-IT" sz="1600" b="0" i="0" dirty="0" err="1">
                <a:solidFill>
                  <a:srgbClr val="0E141A"/>
                </a:solidFill>
                <a:effectLst/>
                <a:latin typeface="Roobert"/>
              </a:rPr>
              <a:t>lifE</a:t>
            </a:r>
            <a:r>
              <a:rPr lang="it-IT" sz="1600" b="0" i="0" dirty="0">
                <a:solidFill>
                  <a:srgbClr val="0E141A"/>
                </a:solidFill>
                <a:effectLst/>
                <a:latin typeface="Roobert"/>
              </a:rPr>
              <a:t> </a:t>
            </a:r>
            <a:r>
              <a:rPr lang="it-IT" sz="1600" b="0" i="0" dirty="0" err="1">
                <a:solidFill>
                  <a:srgbClr val="0E141A"/>
                </a:solidFill>
                <a:effectLst/>
                <a:latin typeface="Roobert"/>
              </a:rPr>
              <a:t>battEry</a:t>
            </a:r>
            <a:r>
              <a:rPr lang="it-IT" sz="1600" b="0" i="0" dirty="0">
                <a:solidFill>
                  <a:srgbClr val="0E141A"/>
                </a:solidFill>
                <a:effectLst/>
                <a:latin typeface="Roobert"/>
              </a:rPr>
              <a:t> </a:t>
            </a:r>
            <a:r>
              <a:rPr lang="it-IT" sz="1600" b="0" i="0" dirty="0" err="1">
                <a:solidFill>
                  <a:srgbClr val="0E141A"/>
                </a:solidFill>
                <a:effectLst/>
                <a:latin typeface="Roobert"/>
              </a:rPr>
              <a:t>stoRage</a:t>
            </a:r>
            <a:r>
              <a:rPr lang="it-IT" sz="1600" b="0" i="0" dirty="0">
                <a:solidFill>
                  <a:srgbClr val="0E141A"/>
                </a:solidFill>
                <a:effectLst/>
                <a:latin typeface="Roobert"/>
              </a:rPr>
              <a:t>), dove le batterie fornite da tre diverse case automobilistiche vengono utilizzate per </a:t>
            </a:r>
            <a:r>
              <a:rPr lang="it-IT" sz="1600" b="1" i="0" dirty="0">
                <a:solidFill>
                  <a:srgbClr val="0E141A"/>
                </a:solidFill>
                <a:effectLst/>
                <a:latin typeface="Roobert"/>
              </a:rPr>
              <a:t>immagazzinare l’energia in eccesso prodotta da un impianto solare fotovoltaico</a:t>
            </a:r>
            <a:r>
              <a:rPr lang="it-IT" sz="1600" b="0" i="0" dirty="0">
                <a:solidFill>
                  <a:srgbClr val="0E141A"/>
                </a:solidFill>
                <a:effectLst/>
                <a:latin typeface="Roobert"/>
              </a:rPr>
              <a:t> e rispondere al fabbisogno elettrico dell’Aeroporto Internazionale Leonardo da Vinci di Roma-Fiumicino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6C29B18-EE4B-421B-9588-CE974E6885CC}"/>
              </a:ext>
            </a:extLst>
          </p:cNvPr>
          <p:cNvSpPr txBox="1"/>
          <p:nvPr/>
        </p:nvSpPr>
        <p:spPr>
          <a:xfrm>
            <a:off x="195384" y="3539198"/>
            <a:ext cx="882659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6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sistemi di accumulo di energia</a:t>
            </a:r>
            <a:endParaRPr lang="it-IT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it-IT" sz="16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loro ruolo è immagazzinare l’elettricità e renderla disponibile quando c’è maggiore necessità, fungendo da bilancia tra domanda e offerta e contribuendo a stabilizzare la rete. Le batterie - collegate in sequenza - sono oggi tra i sistemi di storage più diffusi </a:t>
            </a:r>
          </a:p>
          <a:p>
            <a:pPr algn="l"/>
            <a:r>
              <a:rPr lang="it-IT" sz="16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rivoluzione tecnologica: anno dopo anno si introducono nuovi materiali e soluzioni tecnologiche d’avanguardia, garantendo così maggiore efficienza, costi più bassi e un approccio design-to-</a:t>
            </a:r>
            <a:r>
              <a:rPr lang="it-IT" sz="16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recycle</a:t>
            </a:r>
            <a:r>
              <a:rPr lang="it-IT" sz="16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1088188184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320</TotalTime>
  <Words>1786</Words>
  <Application>Microsoft Office PowerPoint</Application>
  <PresentationFormat>Presentazione su schermo (4:3)</PresentationFormat>
  <Paragraphs>124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5" baseType="lpstr">
      <vt:lpstr>Arial</vt:lpstr>
      <vt:lpstr>Arial MT</vt:lpstr>
      <vt:lpstr>ArialMT</vt:lpstr>
      <vt:lpstr>Calibri</vt:lpstr>
      <vt:lpstr>Calibri Light</vt:lpstr>
      <vt:lpstr>Century Gothic</vt:lpstr>
      <vt:lpstr>Product Sans</vt:lpstr>
      <vt:lpstr>Roobert</vt:lpstr>
      <vt:lpstr>Tema di Office</vt:lpstr>
      <vt:lpstr>Presentazione standard di PowerPoint</vt:lpstr>
      <vt:lpstr>Presentazione standard di PowerPoint</vt:lpstr>
      <vt:lpstr>Presentazione standard di PowerPoint</vt:lpstr>
      <vt:lpstr>Materiali nelle batterie agli ioni di litio</vt:lpstr>
      <vt:lpstr>Presentazione standard di PowerPoint</vt:lpstr>
      <vt:lpstr>Estrazione del Litio, materia prime</vt:lpstr>
      <vt:lpstr>Caratteristiche attuali e future della supply chain </vt:lpstr>
      <vt:lpstr>La seconda vita delle batterie</vt:lpstr>
      <vt:lpstr>Raccolta e riutilizzo</vt:lpstr>
      <vt:lpstr>Presentazione standard di PowerPoint</vt:lpstr>
      <vt:lpstr>Fasi del processo di riciclo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Alessandra Bonoli</dc:creator>
  <cp:lastModifiedBy>Alessandra Bonoli</cp:lastModifiedBy>
  <cp:revision>35</cp:revision>
  <dcterms:created xsi:type="dcterms:W3CDTF">2025-05-17T12:08:39Z</dcterms:created>
  <dcterms:modified xsi:type="dcterms:W3CDTF">2025-05-24T06:15:43Z</dcterms:modified>
</cp:coreProperties>
</file>