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notesMasterIdLst>
    <p:notesMasterId r:id="rId21"/>
  </p:notesMasterIdLst>
  <p:sldIdLst>
    <p:sldId id="268" r:id="rId2"/>
    <p:sldId id="306" r:id="rId3"/>
    <p:sldId id="5059" r:id="rId4"/>
    <p:sldId id="5057" r:id="rId5"/>
    <p:sldId id="269" r:id="rId6"/>
    <p:sldId id="307" r:id="rId7"/>
    <p:sldId id="309" r:id="rId8"/>
    <p:sldId id="5058" r:id="rId9"/>
    <p:sldId id="310" r:id="rId10"/>
    <p:sldId id="319" r:id="rId11"/>
    <p:sldId id="311" r:id="rId12"/>
    <p:sldId id="320" r:id="rId13"/>
    <p:sldId id="312" r:id="rId14"/>
    <p:sldId id="314" r:id="rId15"/>
    <p:sldId id="321" r:id="rId16"/>
    <p:sldId id="323" r:id="rId17"/>
    <p:sldId id="322" r:id="rId18"/>
    <p:sldId id="324" r:id="rId19"/>
    <p:sldId id="505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ttra Fabbri" initials="EF" lastIdx="1" clrIdx="0">
    <p:extLst>
      <p:ext uri="{19B8F6BF-5375-455C-9EA6-DF929625EA0E}">
        <p15:presenceInfo xmlns:p15="http://schemas.microsoft.com/office/powerpoint/2012/main" userId="d6cec73f98a192a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1553"/>
  </p:normalViewPr>
  <p:slideViewPr>
    <p:cSldViewPr snapToGrid="0">
      <p:cViewPr varScale="1">
        <p:scale>
          <a:sx n="99" d="100"/>
          <a:sy n="99" d="100"/>
        </p:scale>
        <p:origin x="10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B8216-ABDD-2F4E-B531-1E8A20527640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10D3D-7DD6-DD44-B77C-5BEC36EE395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333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20 </a:t>
            </a:r>
            <a:r>
              <a:rPr lang="it-IT" dirty="0" err="1"/>
              <a:t>years</a:t>
            </a:r>
            <a:r>
              <a:rPr lang="it-IT" dirty="0"/>
              <a:t> ago I </a:t>
            </a:r>
            <a:r>
              <a:rPr lang="it-IT" dirty="0" err="1"/>
              <a:t>couldn't</a:t>
            </a:r>
            <a:r>
              <a:rPr lang="it-IT" dirty="0"/>
              <a:t> </a:t>
            </a:r>
            <a:r>
              <a:rPr lang="it-IT" dirty="0" err="1"/>
              <a:t>imagine</a:t>
            </a:r>
            <a:r>
              <a:rPr lang="it-IT" dirty="0"/>
              <a:t> telling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I'm</a:t>
            </a:r>
            <a:r>
              <a:rPr lang="it-IT" dirty="0"/>
              <a:t> </a:t>
            </a:r>
            <a:r>
              <a:rPr lang="it-IT" dirty="0" err="1"/>
              <a:t>going</a:t>
            </a:r>
            <a:r>
              <a:rPr lang="it-IT" dirty="0"/>
              <a:t> to do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739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Today,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virtual</a:t>
            </a:r>
            <a:r>
              <a:rPr lang="it-IT" dirty="0"/>
              <a:t> power </a:t>
            </a:r>
            <a:r>
              <a:rPr lang="it-IT" dirty="0" err="1"/>
              <a:t>plant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constituted</a:t>
            </a:r>
            <a:r>
              <a:rPr lang="it-IT" dirty="0"/>
              <a:t> by 37 DER and for </a:t>
            </a:r>
            <a:r>
              <a:rPr lang="it-IT" dirty="0" err="1"/>
              <a:t>increasing</a:t>
            </a:r>
            <a:r>
              <a:rPr lang="it-IT" dirty="0"/>
              <a:t> the </a:t>
            </a:r>
            <a:r>
              <a:rPr lang="it-IT" dirty="0" err="1"/>
              <a:t>flexibility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need</a:t>
            </a:r>
            <a:r>
              <a:rPr lang="it-IT" dirty="0"/>
              <a:t> to </a:t>
            </a:r>
            <a:r>
              <a:rPr lang="it-IT" dirty="0" err="1"/>
              <a:t>molptiplicate</a:t>
            </a:r>
            <a:r>
              <a:rPr lang="it-IT" dirty="0"/>
              <a:t> the micro-point of production, storage and </a:t>
            </a:r>
            <a:r>
              <a:rPr lang="it-IT" dirty="0" err="1"/>
              <a:t>consumption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428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For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reason</a:t>
            </a:r>
            <a:r>
              <a:rPr lang="it-IT" dirty="0"/>
              <a:t>, in 2023, SIC </a:t>
            </a:r>
            <a:r>
              <a:rPr lang="it-IT" dirty="0" err="1"/>
              <a:t>introduces</a:t>
            </a:r>
            <a:r>
              <a:rPr lang="it-IT" dirty="0"/>
              <a:t> low-cost, easy-to-</a:t>
            </a:r>
            <a:r>
              <a:rPr lang="it-IT" dirty="0" err="1"/>
              <a:t>install</a:t>
            </a:r>
            <a:r>
              <a:rPr lang="it-IT" dirty="0"/>
              <a:t>, and </a:t>
            </a:r>
            <a:r>
              <a:rPr lang="it-IT" dirty="0" err="1"/>
              <a:t>permit</a:t>
            </a:r>
            <a:r>
              <a:rPr lang="it-IT" dirty="0"/>
              <a:t>-free </a:t>
            </a:r>
            <a:r>
              <a:rPr lang="it-IT" dirty="0" err="1"/>
              <a:t>plug&amp;play</a:t>
            </a:r>
            <a:r>
              <a:rPr lang="it-IT" dirty="0"/>
              <a:t> </a:t>
            </a:r>
            <a:r>
              <a:rPr lang="it-IT" dirty="0" err="1"/>
              <a:t>photovoltaic</a:t>
            </a:r>
            <a:r>
              <a:rPr lang="it-IT" dirty="0"/>
              <a:t> systems to supply energy to </a:t>
            </a:r>
            <a:r>
              <a:rPr lang="it-IT" dirty="0" err="1"/>
              <a:t>every</a:t>
            </a:r>
            <a:r>
              <a:rPr lang="it-IT" dirty="0"/>
              <a:t> home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061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Plug&amp;Play</a:t>
            </a:r>
            <a:r>
              <a:rPr lang="it-IT" dirty="0"/>
              <a:t> market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growing</a:t>
            </a:r>
            <a:r>
              <a:rPr lang="it-IT" dirty="0"/>
              <a:t> by 25%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2328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For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reason</a:t>
            </a:r>
            <a:r>
              <a:rPr lang="it-IT" dirty="0"/>
              <a:t> a new </a:t>
            </a:r>
            <a:r>
              <a:rPr lang="it-IT" dirty="0" err="1"/>
              <a:t>plug&amp;play</a:t>
            </a:r>
            <a:r>
              <a:rPr lang="it-IT" dirty="0"/>
              <a:t> </a:t>
            </a:r>
            <a:r>
              <a:rPr lang="it-IT" dirty="0" err="1"/>
              <a:t>technology</a:t>
            </a:r>
            <a:r>
              <a:rPr lang="it-IT" dirty="0"/>
              <a:t> </a:t>
            </a:r>
            <a:r>
              <a:rPr lang="it-IT" dirty="0" err="1"/>
              <a:t>named</a:t>
            </a:r>
            <a:r>
              <a:rPr lang="it-IT" dirty="0"/>
              <a:t> </a:t>
            </a:r>
            <a:r>
              <a:rPr lang="it-IT" dirty="0" err="1"/>
              <a:t>FlashTube</a:t>
            </a:r>
            <a:r>
              <a:rPr lang="it-IT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767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D830D127-D071-C46A-9B18-5CAA25C72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>
            <a:extLst>
              <a:ext uri="{FF2B5EF4-FFF2-40B4-BE49-F238E27FC236}">
                <a16:creationId xmlns:a16="http://schemas.microsoft.com/office/drawing/2014/main" id="{0226A46D-89C8-62F0-AED5-DA53878BF8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>
            <a:extLst>
              <a:ext uri="{FF2B5EF4-FFF2-40B4-BE49-F238E27FC236}">
                <a16:creationId xmlns:a16="http://schemas.microsoft.com/office/drawing/2014/main" id="{4917A656-63FA-BDAB-B4E3-EE3FD591AF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57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2005,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wanted</a:t>
            </a:r>
            <a:r>
              <a:rPr lang="it-IT" dirty="0"/>
              <a:t> to </a:t>
            </a:r>
            <a:r>
              <a:rPr lang="it-IT" dirty="0" err="1"/>
              <a:t>consume</a:t>
            </a:r>
            <a:r>
              <a:rPr lang="it-IT" dirty="0"/>
              <a:t> </a:t>
            </a:r>
            <a:r>
              <a:rPr lang="it-IT" dirty="0" err="1"/>
              <a:t>electricity</a:t>
            </a:r>
            <a:r>
              <a:rPr lang="it-IT" dirty="0"/>
              <a:t> in </a:t>
            </a:r>
            <a:r>
              <a:rPr lang="it-IT" dirty="0" err="1"/>
              <a:t>Italy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large </a:t>
            </a:r>
            <a:r>
              <a:rPr lang="it-IT" dirty="0" err="1"/>
              <a:t>thermoelectric</a:t>
            </a:r>
            <a:r>
              <a:rPr lang="it-IT" dirty="0"/>
              <a:t> and </a:t>
            </a:r>
            <a:r>
              <a:rPr lang="it-IT" dirty="0" err="1"/>
              <a:t>hydroelectric</a:t>
            </a:r>
            <a:r>
              <a:rPr lang="it-IT" dirty="0"/>
              <a:t> </a:t>
            </a:r>
            <a:r>
              <a:rPr lang="it-IT" dirty="0" err="1"/>
              <a:t>plants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9426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2005,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wanted</a:t>
            </a:r>
            <a:r>
              <a:rPr lang="it-IT" dirty="0"/>
              <a:t> to </a:t>
            </a:r>
            <a:r>
              <a:rPr lang="it-IT" dirty="0" err="1"/>
              <a:t>consume</a:t>
            </a:r>
            <a:r>
              <a:rPr lang="it-IT" dirty="0"/>
              <a:t> </a:t>
            </a:r>
            <a:r>
              <a:rPr lang="it-IT" dirty="0" err="1"/>
              <a:t>electricity</a:t>
            </a:r>
            <a:r>
              <a:rPr lang="it-IT" dirty="0"/>
              <a:t> in </a:t>
            </a:r>
            <a:r>
              <a:rPr lang="it-IT" dirty="0" err="1"/>
              <a:t>Italy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large </a:t>
            </a:r>
            <a:r>
              <a:rPr lang="it-IT" dirty="0" err="1"/>
              <a:t>thermoelectric</a:t>
            </a:r>
            <a:r>
              <a:rPr lang="it-IT" dirty="0"/>
              <a:t> and </a:t>
            </a:r>
            <a:r>
              <a:rPr lang="it-IT" dirty="0" err="1"/>
              <a:t>hydroelectric</a:t>
            </a:r>
            <a:r>
              <a:rPr lang="it-IT" dirty="0"/>
              <a:t> </a:t>
            </a:r>
            <a:r>
              <a:rPr lang="it-IT" dirty="0" err="1"/>
              <a:t>plants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786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2005,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wanted</a:t>
            </a:r>
            <a:r>
              <a:rPr lang="it-IT" dirty="0"/>
              <a:t> to </a:t>
            </a:r>
            <a:r>
              <a:rPr lang="it-IT" dirty="0" err="1"/>
              <a:t>consume</a:t>
            </a:r>
            <a:r>
              <a:rPr lang="it-IT" dirty="0"/>
              <a:t> </a:t>
            </a:r>
            <a:r>
              <a:rPr lang="it-IT" dirty="0" err="1"/>
              <a:t>electricity</a:t>
            </a:r>
            <a:r>
              <a:rPr lang="it-IT" dirty="0"/>
              <a:t> in </a:t>
            </a:r>
            <a:r>
              <a:rPr lang="it-IT" dirty="0" err="1"/>
              <a:t>Italy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large </a:t>
            </a:r>
            <a:r>
              <a:rPr lang="it-IT" dirty="0" err="1"/>
              <a:t>thermoelectric</a:t>
            </a:r>
            <a:r>
              <a:rPr lang="it-IT" dirty="0"/>
              <a:t> and </a:t>
            </a:r>
            <a:r>
              <a:rPr lang="it-IT" dirty="0" err="1"/>
              <a:t>hydroelectric</a:t>
            </a:r>
            <a:r>
              <a:rPr lang="it-IT" dirty="0"/>
              <a:t> </a:t>
            </a:r>
            <a:r>
              <a:rPr lang="it-IT" dirty="0" err="1"/>
              <a:t>plants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9912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36 </a:t>
            </a:r>
            <a:r>
              <a:rPr lang="it-IT" dirty="0" err="1"/>
              <a:t>million</a:t>
            </a:r>
            <a:r>
              <a:rPr lang="it-IT" dirty="0"/>
              <a:t> consumers </a:t>
            </a:r>
            <a:r>
              <a:rPr lang="it-IT" dirty="0" err="1"/>
              <a:t>purchased</a:t>
            </a:r>
            <a:r>
              <a:rPr lang="it-IT" dirty="0"/>
              <a:t> </a:t>
            </a:r>
            <a:r>
              <a:rPr lang="it-IT" dirty="0" err="1"/>
              <a:t>electricity</a:t>
            </a:r>
            <a:r>
              <a:rPr lang="it-IT" dirty="0"/>
              <a:t> from a single market </a:t>
            </a:r>
            <a:r>
              <a:rPr lang="it-IT" dirty="0" err="1"/>
              <a:t>called</a:t>
            </a:r>
            <a:r>
              <a:rPr lang="it-IT" dirty="0"/>
              <a:t> </a:t>
            </a:r>
            <a:r>
              <a:rPr lang="it-IT" dirty="0" err="1"/>
              <a:t>Capacity</a:t>
            </a:r>
            <a:r>
              <a:rPr lang="it-IT" dirty="0"/>
              <a:t> Market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132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2009, </a:t>
            </a:r>
            <a:r>
              <a:rPr lang="it-IT" dirty="0" err="1"/>
              <a:t>photovoltaics</a:t>
            </a:r>
            <a:r>
              <a:rPr lang="it-IT" dirty="0"/>
              <a:t> </a:t>
            </a:r>
            <a:r>
              <a:rPr lang="it-IT" dirty="0" err="1"/>
              <a:t>transformed</a:t>
            </a:r>
            <a:r>
              <a:rPr lang="it-IT" dirty="0"/>
              <a:t> the consumer </a:t>
            </a:r>
            <a:r>
              <a:rPr lang="it-IT" dirty="0" err="1"/>
              <a:t>into</a:t>
            </a:r>
            <a:r>
              <a:rPr lang="it-IT" dirty="0"/>
              <a:t> a </a:t>
            </a:r>
            <a:r>
              <a:rPr lang="it-IT" dirty="0" err="1"/>
              <a:t>prosumer</a:t>
            </a:r>
            <a:r>
              <a:rPr lang="it-IT" dirty="0"/>
              <a:t> </a:t>
            </a:r>
            <a:r>
              <a:rPr lang="it-IT" dirty="0" err="1"/>
              <a:t>creating</a:t>
            </a:r>
            <a:r>
              <a:rPr lang="it-IT" dirty="0"/>
              <a:t> a new market for the </a:t>
            </a:r>
            <a:r>
              <a:rPr lang="it-IT" dirty="0" err="1"/>
              <a:t>distributed</a:t>
            </a:r>
            <a:r>
              <a:rPr lang="it-IT" dirty="0"/>
              <a:t> energy </a:t>
            </a:r>
            <a:r>
              <a:rPr lang="it-IT" dirty="0" err="1"/>
              <a:t>resources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855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2010 I </a:t>
            </a:r>
            <a:r>
              <a:rPr lang="it-IT" dirty="0" err="1"/>
              <a:t>started</a:t>
            </a:r>
            <a:r>
              <a:rPr lang="it-IT" dirty="0"/>
              <a:t> building the first energy sharing </a:t>
            </a:r>
            <a:r>
              <a:rPr lang="it-IT" dirty="0" err="1"/>
              <a:t>units</a:t>
            </a:r>
            <a:r>
              <a:rPr lang="it-IT" dirty="0"/>
              <a:t>, </a:t>
            </a:r>
            <a:r>
              <a:rPr lang="it-IT" dirty="0" err="1"/>
              <a:t>called</a:t>
            </a:r>
            <a:r>
              <a:rPr lang="it-IT" dirty="0"/>
              <a:t> Solar Communities, to </a:t>
            </a:r>
            <a:r>
              <a:rPr lang="it-IT" dirty="0" err="1"/>
              <a:t>participate</a:t>
            </a:r>
            <a:r>
              <a:rPr lang="it-IT" dirty="0"/>
              <a:t> in </a:t>
            </a:r>
            <a:r>
              <a:rPr lang="it-IT" dirty="0" err="1"/>
              <a:t>this</a:t>
            </a:r>
            <a:r>
              <a:rPr lang="it-IT" dirty="0"/>
              <a:t> new market.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096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2010 I </a:t>
            </a:r>
            <a:r>
              <a:rPr lang="it-IT" dirty="0" err="1"/>
              <a:t>started</a:t>
            </a:r>
            <a:r>
              <a:rPr lang="it-IT" dirty="0"/>
              <a:t> building the first energy sharing </a:t>
            </a:r>
            <a:r>
              <a:rPr lang="it-IT" dirty="0" err="1"/>
              <a:t>units</a:t>
            </a:r>
            <a:r>
              <a:rPr lang="it-IT" dirty="0"/>
              <a:t>, </a:t>
            </a:r>
            <a:r>
              <a:rPr lang="it-IT" dirty="0" err="1"/>
              <a:t>called</a:t>
            </a:r>
            <a:r>
              <a:rPr lang="it-IT" dirty="0"/>
              <a:t> Solar Communities, to </a:t>
            </a:r>
            <a:r>
              <a:rPr lang="it-IT" dirty="0" err="1"/>
              <a:t>participate</a:t>
            </a:r>
            <a:r>
              <a:rPr lang="it-IT" dirty="0"/>
              <a:t> in </a:t>
            </a:r>
            <a:r>
              <a:rPr lang="it-IT" dirty="0" err="1"/>
              <a:t>this</a:t>
            </a:r>
            <a:r>
              <a:rPr lang="it-IT" dirty="0"/>
              <a:t> new market.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327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2021 I </a:t>
            </a:r>
            <a:r>
              <a:rPr lang="it-IT" dirty="0" err="1"/>
              <a:t>founded</a:t>
            </a:r>
            <a:r>
              <a:rPr lang="it-IT" dirty="0"/>
              <a:t> Solar Info Community, a benefit </a:t>
            </a:r>
            <a:r>
              <a:rPr lang="it-IT" dirty="0" err="1"/>
              <a:t>enterprise</a:t>
            </a:r>
            <a:r>
              <a:rPr lang="it-IT" dirty="0"/>
              <a:t> to </a:t>
            </a:r>
            <a:r>
              <a:rPr lang="it-IT" dirty="0" err="1"/>
              <a:t>develop</a:t>
            </a:r>
            <a:r>
              <a:rPr lang="it-IT" dirty="0"/>
              <a:t> the first national </a:t>
            </a:r>
            <a:r>
              <a:rPr lang="it-IT" dirty="0" err="1"/>
              <a:t>technological</a:t>
            </a:r>
            <a:r>
              <a:rPr lang="it-IT" dirty="0"/>
              <a:t> </a:t>
            </a:r>
            <a:r>
              <a:rPr lang="it-IT" dirty="0" err="1"/>
              <a:t>platform</a:t>
            </a:r>
            <a:r>
              <a:rPr lang="it-IT" dirty="0"/>
              <a:t> for energy sharing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10D3D-7DD6-DD44-B77C-5BEC36EE395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6518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06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0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63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067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21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1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77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07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2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19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98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F15AABBD-E6D2-8A95-29AE-4261E7F8F292}"/>
              </a:ext>
            </a:extLst>
          </p:cNvPr>
          <p:cNvSpPr/>
          <p:nvPr userDrawn="1"/>
        </p:nvSpPr>
        <p:spPr>
          <a:xfrm>
            <a:off x="597456" y="441325"/>
            <a:ext cx="3626545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2546E04-9186-56E6-FEF4-B6F93461C123}"/>
              </a:ext>
            </a:extLst>
          </p:cNvPr>
          <p:cNvSpPr/>
          <p:nvPr userDrawn="1"/>
        </p:nvSpPr>
        <p:spPr>
          <a:xfrm>
            <a:off x="7968001" y="441325"/>
            <a:ext cx="36144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B65C95B2-A6D9-224F-D3AE-C431F457E632}"/>
              </a:ext>
            </a:extLst>
          </p:cNvPr>
          <p:cNvSpPr/>
          <p:nvPr userDrawn="1"/>
        </p:nvSpPr>
        <p:spPr>
          <a:xfrm>
            <a:off x="4288801" y="441325"/>
            <a:ext cx="36144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025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emf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240" y="6152360"/>
            <a:ext cx="941401" cy="66461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>
              <a:latin typeface="Candara" panose="020E0502030303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3D15590-FB22-02FA-2E9D-8CB16F1C2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2496" y="89285"/>
            <a:ext cx="6703527" cy="6686894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383E7F26-E2F3-3E00-0378-DA82B227E62D}"/>
              </a:ext>
            </a:extLst>
          </p:cNvPr>
          <p:cNvSpPr/>
          <p:nvPr/>
        </p:nvSpPr>
        <p:spPr>
          <a:xfrm>
            <a:off x="3094895" y="5117897"/>
            <a:ext cx="6419997" cy="1128247"/>
          </a:xfrm>
          <a:prstGeom prst="rect">
            <a:avLst/>
          </a:prstGeom>
          <a:noFill/>
        </p:spPr>
        <p:txBody>
          <a:bodyPr spcFirstLastPara="1" wrap="square" lIns="112542" tIns="56271" rIns="112542" bIns="56271" numCol="1">
            <a:prstTxWarp prst="textArchDown">
              <a:avLst>
                <a:gd name="adj" fmla="val 265582"/>
              </a:avLst>
            </a:prstTxWarp>
            <a:spAutoFit/>
          </a:bodyPr>
          <a:lstStyle/>
          <a:p>
            <a:pPr algn="ctr"/>
            <a:r>
              <a:rPr lang="it-IT" sz="11816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</a:rPr>
              <a:t>Flash       Tube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29" y="5537221"/>
            <a:ext cx="1742636" cy="123027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  <p:pic>
        <p:nvPicPr>
          <p:cNvPr id="2" name="Picture 21">
            <a:extLst>
              <a:ext uri="{FF2B5EF4-FFF2-40B4-BE49-F238E27FC236}">
                <a16:creationId xmlns:a16="http://schemas.microsoft.com/office/drawing/2014/main" id="{64FD82F2-50A4-BA66-DFF4-73B66AF55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61" y="5998503"/>
            <a:ext cx="1818564" cy="62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88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Solar Info Community – una start-up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C7652CD-7061-0BDD-C3C8-460B4D8AC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38316"/>
            <a:ext cx="5754945" cy="382040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B527B2-251C-D0AA-B841-F4EDC93D79FA}"/>
              </a:ext>
            </a:extLst>
          </p:cNvPr>
          <p:cNvSpPr txBox="1"/>
          <p:nvPr/>
        </p:nvSpPr>
        <p:spPr>
          <a:xfrm>
            <a:off x="748697" y="832482"/>
            <a:ext cx="4086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+mj-lt"/>
              </a:rPr>
              <a:t>VIRTUAL POWER PLANT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15E50B8-180A-7CC1-1A5E-A3382ED620F8}"/>
              </a:ext>
            </a:extLst>
          </p:cNvPr>
          <p:cNvSpPr txBox="1"/>
          <p:nvPr/>
        </p:nvSpPr>
        <p:spPr>
          <a:xfrm>
            <a:off x="747319" y="1460544"/>
            <a:ext cx="4056752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+mj-lt"/>
              </a:rPr>
              <a:t>40 DER</a:t>
            </a:r>
          </a:p>
          <a:p>
            <a:r>
              <a:rPr lang="it-IT" sz="2400" dirty="0">
                <a:latin typeface="+mj-lt"/>
              </a:rPr>
              <a:t>1200 KW PV power </a:t>
            </a:r>
            <a:r>
              <a:rPr lang="it-IT" sz="2400" dirty="0" err="1">
                <a:latin typeface="+mj-lt"/>
              </a:rPr>
              <a:t>availability</a:t>
            </a:r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14 </a:t>
            </a:r>
            <a:r>
              <a:rPr lang="it-IT" sz="2400" dirty="0" err="1">
                <a:latin typeface="+mj-lt"/>
              </a:rPr>
              <a:t>charge</a:t>
            </a:r>
            <a:r>
              <a:rPr lang="it-IT" sz="2400" dirty="0">
                <a:latin typeface="+mj-lt"/>
              </a:rPr>
              <a:t> stations (308 kW)</a:t>
            </a:r>
          </a:p>
          <a:p>
            <a:endParaRPr lang="it-IT" sz="800" dirty="0">
              <a:latin typeface="+mj-lt"/>
            </a:endParaRPr>
          </a:p>
          <a:p>
            <a:r>
              <a:rPr lang="it-IT" sz="2400" dirty="0">
                <a:latin typeface="+mj-lt"/>
              </a:rPr>
              <a:t>133 </a:t>
            </a:r>
            <a:r>
              <a:rPr lang="it-IT" sz="2400" dirty="0" err="1">
                <a:latin typeface="+mj-lt"/>
              </a:rPr>
              <a:t>prosumers</a:t>
            </a:r>
            <a:endParaRPr lang="it-IT" sz="2400" dirty="0">
              <a:latin typeface="+mj-lt"/>
            </a:endParaRPr>
          </a:p>
          <a:p>
            <a:r>
              <a:rPr lang="it-IT" sz="2400" dirty="0">
                <a:latin typeface="+mj-lt"/>
              </a:rPr>
              <a:t>266 consumers</a:t>
            </a:r>
          </a:p>
          <a:p>
            <a:r>
              <a:rPr lang="it-IT" sz="2400" dirty="0">
                <a:latin typeface="+mj-lt"/>
              </a:rPr>
              <a:t>443 kWh storage</a:t>
            </a:r>
          </a:p>
          <a:p>
            <a:endParaRPr lang="it-IT" sz="800" dirty="0">
              <a:latin typeface="+mj-lt"/>
            </a:endParaRPr>
          </a:p>
          <a:p>
            <a:r>
              <a:rPr lang="it-IT" sz="2400" dirty="0">
                <a:latin typeface="+mj-lt"/>
              </a:rPr>
              <a:t>2500 </a:t>
            </a:r>
            <a:r>
              <a:rPr lang="it-IT" sz="2400" dirty="0" err="1">
                <a:latin typeface="+mj-lt"/>
              </a:rPr>
              <a:t>requests</a:t>
            </a:r>
            <a:endParaRPr lang="it-IT" sz="2400" dirty="0">
              <a:latin typeface="+mj-lt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9AB701C-A998-1370-C488-561921EBCDE5}"/>
              </a:ext>
            </a:extLst>
          </p:cNvPr>
          <p:cNvSpPr txBox="1"/>
          <p:nvPr/>
        </p:nvSpPr>
        <p:spPr>
          <a:xfrm>
            <a:off x="747319" y="4801395"/>
            <a:ext cx="109079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latin typeface="+mj-lt"/>
              </a:rPr>
              <a:t>Per aumentare la flessibilità del VVP dobbiamo moltiplicare i micro-punti di produzione, stoccaggio e consumo</a:t>
            </a:r>
            <a:endParaRPr lang="it-IT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300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Plug&amp;Play</a:t>
            </a: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Technology - 2023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561A419-F499-1DFC-D378-CC7B116E7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8848" y="1032825"/>
            <a:ext cx="4489752" cy="4470400"/>
          </a:xfrm>
          <a:prstGeom prst="rect">
            <a:avLst/>
          </a:prstGeom>
        </p:spPr>
      </p:pic>
      <p:pic>
        <p:nvPicPr>
          <p:cNvPr id="3" name="Picture 2" descr="Nessuna descrizione della foto disponibile.">
            <a:extLst>
              <a:ext uri="{FF2B5EF4-FFF2-40B4-BE49-F238E27FC236}">
                <a16:creationId xmlns:a16="http://schemas.microsoft.com/office/drawing/2014/main" id="{4133AF8E-7306-7074-30CD-E0DDE46F0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62" y="817300"/>
            <a:ext cx="29718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otrebbe essere un'immagine raffigurante testo">
            <a:extLst>
              <a:ext uri="{FF2B5EF4-FFF2-40B4-BE49-F238E27FC236}">
                <a16:creationId xmlns:a16="http://schemas.microsoft.com/office/drawing/2014/main" id="{2B1A5706-9E91-F678-2FA4-3360B0010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77" y="817300"/>
            <a:ext cx="29718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3172C10-453D-AE9B-2B85-E9891DABF9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4414" y="3941443"/>
            <a:ext cx="2930211" cy="173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39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Plug&amp;Play</a:t>
            </a: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Market - 2023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BF9E6D7-833C-17E4-445C-361950EACC11}"/>
              </a:ext>
            </a:extLst>
          </p:cNvPr>
          <p:cNvSpPr txBox="1"/>
          <p:nvPr/>
        </p:nvSpPr>
        <p:spPr>
          <a:xfrm>
            <a:off x="7869773" y="1543722"/>
            <a:ext cx="4033476" cy="32746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954" b="1" dirty="0"/>
              <a:t>In Italia</a:t>
            </a:r>
          </a:p>
          <a:p>
            <a:r>
              <a:rPr lang="it-IT" sz="2954" dirty="0"/>
              <a:t>2023 – 50000-70000 KIT</a:t>
            </a:r>
          </a:p>
          <a:p>
            <a:endParaRPr lang="it-IT" sz="2954" dirty="0"/>
          </a:p>
          <a:p>
            <a:r>
              <a:rPr lang="it-IT" sz="2954" b="1" dirty="0"/>
              <a:t>In Germania</a:t>
            </a:r>
          </a:p>
          <a:p>
            <a:r>
              <a:rPr lang="it-IT" sz="2954" dirty="0"/>
              <a:t>2023 – 230000 KIT</a:t>
            </a:r>
          </a:p>
          <a:p>
            <a:r>
              <a:rPr lang="it-IT" sz="2954" dirty="0"/>
              <a:t>2024 – 500000 KIT</a:t>
            </a:r>
          </a:p>
          <a:p>
            <a:endParaRPr lang="it-IT" sz="2954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B680846-99BC-C32A-C77B-EB3263BFA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735" y="1305410"/>
            <a:ext cx="7308287" cy="391011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68C648B-F576-D4EE-A554-58D085729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1022" y="4410109"/>
            <a:ext cx="4072814" cy="114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78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Come aumentare la flessibilità? 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7497D51-8C7A-7C73-F51F-69E22F18EF12}"/>
              </a:ext>
            </a:extLst>
          </p:cNvPr>
          <p:cNvSpPr txBox="1"/>
          <p:nvPr/>
        </p:nvSpPr>
        <p:spPr>
          <a:xfrm>
            <a:off x="382246" y="2069763"/>
            <a:ext cx="3635697" cy="145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954" b="1" i="1" dirty="0"/>
              <a:t>C’è una fonte di energia smart in ogni famiglia!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18A101EF-52ED-4455-066D-0189794AC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150" y="951422"/>
            <a:ext cx="3635697" cy="3635697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993DB47-4B7B-3223-8AF7-9C6F8EFA07B0}"/>
              </a:ext>
            </a:extLst>
          </p:cNvPr>
          <p:cNvSpPr txBox="1"/>
          <p:nvPr/>
        </p:nvSpPr>
        <p:spPr>
          <a:xfrm>
            <a:off x="4295461" y="4672847"/>
            <a:ext cx="3635697" cy="1001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54" b="1" i="1" dirty="0"/>
              <a:t>400 kg di rifiuto organico ogni anno!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E3D8BFB-FD02-3420-F9C5-7F1703EABAE7}"/>
              </a:ext>
            </a:extLst>
          </p:cNvPr>
          <p:cNvSpPr txBox="1"/>
          <p:nvPr/>
        </p:nvSpPr>
        <p:spPr>
          <a:xfrm>
            <a:off x="8235075" y="2634083"/>
            <a:ext cx="3635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/>
              <a:t>600 kWh</a:t>
            </a:r>
          </a:p>
        </p:txBody>
      </p:sp>
    </p:spTree>
    <p:extLst>
      <p:ext uri="{BB962C8B-B14F-4D97-AF65-F5344CB8AC3E}">
        <p14:creationId xmlns:p14="http://schemas.microsoft.com/office/powerpoint/2010/main" val="820564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Nuova </a:t>
            </a:r>
            <a:r>
              <a:rPr lang="it-IT" sz="3692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Plug&amp;Play</a:t>
            </a: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Technology - 2024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sp>
        <p:nvSpPr>
          <p:cNvPr id="3" name="object 6">
            <a:extLst>
              <a:ext uri="{FF2B5EF4-FFF2-40B4-BE49-F238E27FC236}">
                <a16:creationId xmlns:a16="http://schemas.microsoft.com/office/drawing/2014/main" id="{66FCFCFF-64A2-1BAA-196F-0A7CB9814444}"/>
              </a:ext>
            </a:extLst>
          </p:cNvPr>
          <p:cNvSpPr txBox="1"/>
          <p:nvPr/>
        </p:nvSpPr>
        <p:spPr>
          <a:xfrm>
            <a:off x="3207184" y="972132"/>
            <a:ext cx="10972603" cy="490075"/>
          </a:xfrm>
          <a:prstGeom prst="rect">
            <a:avLst/>
          </a:prstGeom>
        </p:spPr>
        <p:txBody>
          <a:bodyPr vert="horz" wrap="square" lIns="0" tIns="58615" rIns="0" bIns="0" rtlCol="0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350 WATT FLASHTUBE PLUG&amp;PLAY </a:t>
            </a:r>
            <a:endParaRPr lang="it-IT" sz="2800" b="1" dirty="0">
              <a:solidFill>
                <a:srgbClr val="1A3260"/>
              </a:solidFill>
              <a:latin typeface="+mj-lt"/>
              <a:ea typeface="MS PGothic" pitchFamily="34" charset="-128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FAA07F-54D9-2A06-33D6-1BBBEFF6F4CE}"/>
              </a:ext>
            </a:extLst>
          </p:cNvPr>
          <p:cNvSpPr txBox="1"/>
          <p:nvPr/>
        </p:nvSpPr>
        <p:spPr>
          <a:xfrm>
            <a:off x="5396495" y="1750673"/>
            <a:ext cx="675264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 err="1">
                <a:latin typeface="+mj-lt"/>
              </a:rPr>
              <a:t>FlashTube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plug&amp;play</a:t>
            </a:r>
            <a:endParaRPr lang="it-IT" sz="2800" b="1" dirty="0">
              <a:latin typeface="+mj-lt"/>
            </a:endParaRPr>
          </a:p>
          <a:p>
            <a:r>
              <a:rPr lang="it-IT" sz="2800" b="1" dirty="0">
                <a:latin typeface="+mj-lt"/>
              </a:rPr>
              <a:t>è un elettrodomestico che valorizza i rifiuti organici producendo energia elettrica e fertilizzante.</a:t>
            </a:r>
          </a:p>
          <a:p>
            <a:endParaRPr lang="it-IT" sz="2800" b="1" dirty="0">
              <a:latin typeface="+mj-lt"/>
            </a:endParaRPr>
          </a:p>
          <a:p>
            <a:r>
              <a:rPr lang="it-IT" sz="2800" b="1" dirty="0">
                <a:latin typeface="+mj-lt"/>
              </a:rPr>
              <a:t>Prezzo: 600 €</a:t>
            </a:r>
          </a:p>
          <a:p>
            <a:r>
              <a:rPr lang="it-IT" sz="2800" b="1" dirty="0">
                <a:latin typeface="+mj-lt"/>
              </a:rPr>
              <a:t>Produttività: 		300-600 kWh/anno</a:t>
            </a:r>
          </a:p>
          <a:p>
            <a:r>
              <a:rPr lang="it-IT" sz="2800" b="1" dirty="0">
                <a:latin typeface="+mj-lt"/>
              </a:rPr>
              <a:t>Bolletta: 			-200 €/anno</a:t>
            </a:r>
          </a:p>
          <a:p>
            <a:r>
              <a:rPr lang="it-IT" sz="2800" b="1" dirty="0">
                <a:latin typeface="+mj-lt"/>
              </a:rPr>
              <a:t>Fertilizzante:		500 litri/anno</a:t>
            </a:r>
          </a:p>
          <a:p>
            <a:endParaRPr lang="it-IT" sz="2800" b="1" dirty="0">
              <a:latin typeface="+mj-lt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92C035F-11AE-246F-1291-2A4A3FD8E0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08" y="967767"/>
            <a:ext cx="4635631" cy="459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FlashTube</a:t>
            </a: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è economia circolare - 2024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sp>
        <p:nvSpPr>
          <p:cNvPr id="3" name="object 6">
            <a:extLst>
              <a:ext uri="{FF2B5EF4-FFF2-40B4-BE49-F238E27FC236}">
                <a16:creationId xmlns:a16="http://schemas.microsoft.com/office/drawing/2014/main" id="{66FCFCFF-64A2-1BAA-196F-0A7CB9814444}"/>
              </a:ext>
            </a:extLst>
          </p:cNvPr>
          <p:cNvSpPr txBox="1"/>
          <p:nvPr/>
        </p:nvSpPr>
        <p:spPr>
          <a:xfrm>
            <a:off x="3207184" y="972132"/>
            <a:ext cx="10972603" cy="490075"/>
          </a:xfrm>
          <a:prstGeom prst="rect">
            <a:avLst/>
          </a:prstGeom>
        </p:spPr>
        <p:txBody>
          <a:bodyPr vert="horz" wrap="square" lIns="0" tIns="58615" rIns="0" bIns="0" rtlCol="0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FERTIHARVEST SERVICE (FHS) </a:t>
            </a:r>
            <a:endParaRPr lang="it-IT" sz="2800" b="1" dirty="0">
              <a:solidFill>
                <a:srgbClr val="1A3260"/>
              </a:solidFill>
              <a:latin typeface="+mj-lt"/>
              <a:ea typeface="MS PGothic" pitchFamily="34" charset="-128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FAA07F-54D9-2A06-33D6-1BBBEFF6F4CE}"/>
              </a:ext>
            </a:extLst>
          </p:cNvPr>
          <p:cNvSpPr txBox="1"/>
          <p:nvPr/>
        </p:nvSpPr>
        <p:spPr>
          <a:xfrm>
            <a:off x="5396495" y="1750673"/>
            <a:ext cx="675264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latin typeface="+mj-lt"/>
              </a:rPr>
              <a:t>Utilizzando la nostra app, ti offriamo un servizio di raccolta periodica dei fertilizzanti dedicato direttamente a casa tua.</a:t>
            </a:r>
          </a:p>
          <a:p>
            <a:endParaRPr lang="it-IT" sz="2800" b="1" dirty="0">
              <a:latin typeface="+mj-lt"/>
            </a:endParaRPr>
          </a:p>
          <a:p>
            <a:r>
              <a:rPr lang="it-IT" sz="2800" b="1" dirty="0">
                <a:latin typeface="+mj-lt"/>
              </a:rPr>
              <a:t>Valorizziamo la tua eco-azione fino a 200 euro all'anno tramite buoni acquisto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77E6438-7857-7902-3BBC-7B68C4D9C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972131"/>
            <a:ext cx="4801580" cy="421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0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Bio-based</a:t>
            </a: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it-IT" sz="3692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Fertilizer</a:t>
            </a: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market - 2030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sp>
        <p:nvSpPr>
          <p:cNvPr id="3" name="object 6">
            <a:extLst>
              <a:ext uri="{FF2B5EF4-FFF2-40B4-BE49-F238E27FC236}">
                <a16:creationId xmlns:a16="http://schemas.microsoft.com/office/drawing/2014/main" id="{66FCFCFF-64A2-1BAA-196F-0A7CB9814444}"/>
              </a:ext>
            </a:extLst>
          </p:cNvPr>
          <p:cNvSpPr txBox="1"/>
          <p:nvPr/>
        </p:nvSpPr>
        <p:spPr>
          <a:xfrm>
            <a:off x="2935715" y="1229313"/>
            <a:ext cx="10972603" cy="490075"/>
          </a:xfrm>
          <a:prstGeom prst="rect">
            <a:avLst/>
          </a:prstGeom>
        </p:spPr>
        <p:txBody>
          <a:bodyPr vert="horz" wrap="square" lIns="0" tIns="58615" rIns="0" bIns="0" rtlCol="0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Mercato GDO  </a:t>
            </a:r>
            <a:endParaRPr lang="it-IT" sz="2800" b="1" dirty="0">
              <a:solidFill>
                <a:srgbClr val="1A3260"/>
              </a:solidFill>
              <a:latin typeface="+mj-lt"/>
              <a:ea typeface="MS PGothic" pitchFamily="34" charset="-128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FAA07F-54D9-2A06-33D6-1BBBEFF6F4CE}"/>
              </a:ext>
            </a:extLst>
          </p:cNvPr>
          <p:cNvSpPr txBox="1"/>
          <p:nvPr/>
        </p:nvSpPr>
        <p:spPr>
          <a:xfrm>
            <a:off x="4880238" y="2279320"/>
            <a:ext cx="696892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Prezzo medio </a:t>
            </a:r>
          </a:p>
          <a:p>
            <a:pPr algn="ctr"/>
            <a:r>
              <a:rPr lang="it-IT" sz="2800" b="1" dirty="0">
                <a:latin typeface="+mj-lt"/>
              </a:rPr>
              <a:t>10 euro/litro</a:t>
            </a:r>
          </a:p>
          <a:p>
            <a:pPr algn="ctr"/>
            <a:endParaRPr lang="it-IT" sz="2800" b="1" dirty="0">
              <a:latin typeface="+mj-lt"/>
            </a:endParaRPr>
          </a:p>
          <a:p>
            <a:pPr algn="ctr"/>
            <a:r>
              <a:rPr lang="it-IT" sz="2800" b="1" dirty="0">
                <a:latin typeface="+mj-lt"/>
              </a:rPr>
              <a:t>Volume Italiano Stimato</a:t>
            </a:r>
          </a:p>
          <a:p>
            <a:pPr algn="ctr"/>
            <a:r>
              <a:rPr lang="it-IT" sz="2800" b="1" dirty="0">
                <a:latin typeface="+mj-lt"/>
              </a:rPr>
              <a:t>200 milioni litri/anno</a:t>
            </a:r>
          </a:p>
          <a:p>
            <a:pPr algn="ctr"/>
            <a:endParaRPr lang="it-IT" sz="2800" b="1" dirty="0">
              <a:latin typeface="+mj-lt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A4BD653-3FEE-D5FA-2EC6-AE50EDFFE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19" y="972131"/>
            <a:ext cx="4398400" cy="421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61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SIC </a:t>
            </a:r>
            <a:r>
              <a:rPr lang="it-IT" sz="3692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Plug&amp;Play</a:t>
            </a: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Kit - 2029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847C0E0-FEAF-C172-802B-B607A8856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585" y="997477"/>
            <a:ext cx="2058256" cy="159436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C40284B-64D9-471D-F4C2-35971FC7AB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639" y="972106"/>
            <a:ext cx="1700708" cy="161973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AD6068C-C125-D68B-C910-3BA92FB68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4840" y="943049"/>
            <a:ext cx="1917307" cy="168277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1DF19E7-1043-D382-59B8-C0045202F9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4841" y="3371177"/>
            <a:ext cx="2108444" cy="207173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9F2C448-052E-F6EC-ABB1-416F019C0425}"/>
              </a:ext>
            </a:extLst>
          </p:cNvPr>
          <p:cNvSpPr txBox="1"/>
          <p:nvPr/>
        </p:nvSpPr>
        <p:spPr>
          <a:xfrm>
            <a:off x="2780439" y="2659583"/>
            <a:ext cx="36394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Power </a:t>
            </a:r>
            <a:r>
              <a:rPr lang="it-IT" sz="2800" b="1" dirty="0" err="1">
                <a:latin typeface="+mj-lt"/>
              </a:rPr>
              <a:t>your</a:t>
            </a:r>
            <a:r>
              <a:rPr lang="it-IT" sz="2800" b="1" dirty="0">
                <a:latin typeface="+mj-lt"/>
              </a:rPr>
              <a:t> home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C610FE4-4006-5AA4-D379-5FBD1392BA82}"/>
              </a:ext>
            </a:extLst>
          </p:cNvPr>
          <p:cNvSpPr txBox="1"/>
          <p:nvPr/>
        </p:nvSpPr>
        <p:spPr>
          <a:xfrm>
            <a:off x="7629634" y="2747905"/>
            <a:ext cx="36394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Feed the Earth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63173A7-1767-6337-BD01-6F88F796D844}"/>
              </a:ext>
            </a:extLst>
          </p:cNvPr>
          <p:cNvSpPr txBox="1"/>
          <p:nvPr/>
        </p:nvSpPr>
        <p:spPr>
          <a:xfrm>
            <a:off x="-224289" y="4182143"/>
            <a:ext cx="50459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 err="1">
                <a:latin typeface="+mj-lt"/>
              </a:rPr>
              <a:t>Boost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local</a:t>
            </a:r>
            <a:r>
              <a:rPr lang="it-IT" sz="2800" b="1" dirty="0">
                <a:latin typeface="+mj-lt"/>
              </a:rPr>
              <a:t> economy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B7218A3-A3CD-E757-2481-2AB63E7A80A5}"/>
              </a:ext>
            </a:extLst>
          </p:cNvPr>
          <p:cNvSpPr txBox="1"/>
          <p:nvPr/>
        </p:nvSpPr>
        <p:spPr>
          <a:xfrm>
            <a:off x="-30908" y="2681380"/>
            <a:ext cx="23498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Here </a:t>
            </a:r>
            <a:r>
              <a:rPr lang="it-IT" sz="2800" b="1" dirty="0" err="1">
                <a:latin typeface="+mj-lt"/>
              </a:rPr>
              <a:t>comes</a:t>
            </a:r>
            <a:r>
              <a:rPr lang="it-IT" sz="2800" b="1" dirty="0">
                <a:latin typeface="+mj-lt"/>
              </a:rPr>
              <a:t> the sun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022D14B-FFDD-047B-1284-181F1A7EF1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550" y="1023041"/>
            <a:ext cx="1623770" cy="1619731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D24F07C-E2D8-A3A1-E0EB-77CFDB44D18A}"/>
              </a:ext>
            </a:extLst>
          </p:cNvPr>
          <p:cNvSpPr txBox="1"/>
          <p:nvPr/>
        </p:nvSpPr>
        <p:spPr>
          <a:xfrm>
            <a:off x="7307854" y="4059032"/>
            <a:ext cx="44295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i="1" dirty="0">
                <a:solidFill>
                  <a:srgbClr val="00B050"/>
                </a:solidFill>
                <a:latin typeface="+mj-lt"/>
              </a:rPr>
              <a:t>SAVE THE PLANET </a:t>
            </a:r>
          </a:p>
        </p:txBody>
      </p:sp>
      <p:sp>
        <p:nvSpPr>
          <p:cNvPr id="25" name="Freccia destra 24">
            <a:extLst>
              <a:ext uri="{FF2B5EF4-FFF2-40B4-BE49-F238E27FC236}">
                <a16:creationId xmlns:a16="http://schemas.microsoft.com/office/drawing/2014/main" id="{50CABC0F-7439-E9B0-35CC-BE1B3B2ABF03}"/>
              </a:ext>
            </a:extLst>
          </p:cNvPr>
          <p:cNvSpPr/>
          <p:nvPr/>
        </p:nvSpPr>
        <p:spPr>
          <a:xfrm>
            <a:off x="1988852" y="1731595"/>
            <a:ext cx="697733" cy="34009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destra 25">
            <a:extLst>
              <a:ext uri="{FF2B5EF4-FFF2-40B4-BE49-F238E27FC236}">
                <a16:creationId xmlns:a16="http://schemas.microsoft.com/office/drawing/2014/main" id="{014ABA4B-2081-BB7B-A959-A75256AE0D4A}"/>
              </a:ext>
            </a:extLst>
          </p:cNvPr>
          <p:cNvSpPr/>
          <p:nvPr/>
        </p:nvSpPr>
        <p:spPr>
          <a:xfrm>
            <a:off x="6642822" y="1698359"/>
            <a:ext cx="697733" cy="34009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destra 26">
            <a:extLst>
              <a:ext uri="{FF2B5EF4-FFF2-40B4-BE49-F238E27FC236}">
                <a16:creationId xmlns:a16="http://schemas.microsoft.com/office/drawing/2014/main" id="{FC611BE6-4B41-C7DF-4BF3-EA0E735558A5}"/>
              </a:ext>
            </a:extLst>
          </p:cNvPr>
          <p:cNvSpPr/>
          <p:nvPr/>
        </p:nvSpPr>
        <p:spPr>
          <a:xfrm>
            <a:off x="9392647" y="1723218"/>
            <a:ext cx="697733" cy="34009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B66C82DC-F39F-6EF4-D169-11718759B4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0957" y="930808"/>
            <a:ext cx="1798916" cy="172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Development 2025 - 2029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1F141A-E41A-95A2-D7F7-C8F873386705}"/>
              </a:ext>
            </a:extLst>
          </p:cNvPr>
          <p:cNvSpPr txBox="1"/>
          <p:nvPr/>
        </p:nvSpPr>
        <p:spPr>
          <a:xfrm>
            <a:off x="156517" y="4280070"/>
            <a:ext cx="3183751" cy="7740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dirty="0">
                <a:latin typeface="+mj-lt"/>
              </a:rPr>
              <a:t>Technology </a:t>
            </a:r>
            <a:r>
              <a:rPr lang="it-IT" sz="2215" b="1" dirty="0" err="1">
                <a:latin typeface="+mj-lt"/>
              </a:rPr>
              <a:t>validated</a:t>
            </a:r>
            <a:r>
              <a:rPr lang="it-IT" sz="2215" b="1" dirty="0">
                <a:latin typeface="+mj-lt"/>
              </a:rPr>
              <a:t> in the </a:t>
            </a:r>
            <a:r>
              <a:rPr lang="it-IT" sz="2215" b="1" dirty="0" err="1">
                <a:latin typeface="+mj-lt"/>
              </a:rPr>
              <a:t>laboratory</a:t>
            </a:r>
            <a:endParaRPr lang="it-IT" sz="2215" b="1" dirty="0">
              <a:latin typeface="+mj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60E3C9F-BE80-2152-A281-444CEC7583C7}"/>
              </a:ext>
            </a:extLst>
          </p:cNvPr>
          <p:cNvSpPr txBox="1"/>
          <p:nvPr/>
        </p:nvSpPr>
        <p:spPr>
          <a:xfrm>
            <a:off x="142230" y="5208698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TODAY</a:t>
            </a:r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A2FF03E3-B158-0E95-FA4B-40A28063E1C8}"/>
              </a:ext>
            </a:extLst>
          </p:cNvPr>
          <p:cNvCxnSpPr/>
          <p:nvPr/>
        </p:nvCxnSpPr>
        <p:spPr>
          <a:xfrm>
            <a:off x="142230" y="5145889"/>
            <a:ext cx="318375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5A5A38C-D9AF-3E3D-99DB-D3FC606EB694}"/>
              </a:ext>
            </a:extLst>
          </p:cNvPr>
          <p:cNvSpPr txBox="1"/>
          <p:nvPr/>
        </p:nvSpPr>
        <p:spPr>
          <a:xfrm>
            <a:off x="3423583" y="2918246"/>
            <a:ext cx="3183751" cy="7740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dirty="0" err="1">
                <a:latin typeface="+mj-lt"/>
              </a:rPr>
              <a:t>Pre</a:t>
            </a:r>
            <a:r>
              <a:rPr lang="it-IT" sz="2215" b="1" dirty="0">
                <a:latin typeface="+mj-lt"/>
              </a:rPr>
              <a:t>-industrial</a:t>
            </a:r>
          </a:p>
          <a:p>
            <a:pPr algn="ctr"/>
            <a:r>
              <a:rPr lang="it-IT" sz="2215" b="1" dirty="0" err="1">
                <a:latin typeface="+mj-lt"/>
              </a:rPr>
              <a:t>prototype</a:t>
            </a:r>
            <a:endParaRPr lang="it-IT" sz="2215" b="1" dirty="0">
              <a:latin typeface="+mj-lt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555DFA2-72C5-4847-A100-54D0111D4EDE}"/>
              </a:ext>
            </a:extLst>
          </p:cNvPr>
          <p:cNvSpPr txBox="1"/>
          <p:nvPr/>
        </p:nvSpPr>
        <p:spPr>
          <a:xfrm>
            <a:off x="3409296" y="3846874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2026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BC34DF02-564F-4CE8-683F-73FB7D038CE7}"/>
              </a:ext>
            </a:extLst>
          </p:cNvPr>
          <p:cNvCxnSpPr/>
          <p:nvPr/>
        </p:nvCxnSpPr>
        <p:spPr>
          <a:xfrm>
            <a:off x="3409296" y="3784065"/>
            <a:ext cx="318375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9E39377-5BDE-B3EB-1516-C63B47F99862}"/>
              </a:ext>
            </a:extLst>
          </p:cNvPr>
          <p:cNvSpPr txBox="1"/>
          <p:nvPr/>
        </p:nvSpPr>
        <p:spPr>
          <a:xfrm>
            <a:off x="15548" y="770409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TRL 4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FA70B7BA-1408-20A9-DBAE-CC3898D4F0C5}"/>
              </a:ext>
            </a:extLst>
          </p:cNvPr>
          <p:cNvSpPr txBox="1"/>
          <p:nvPr/>
        </p:nvSpPr>
        <p:spPr>
          <a:xfrm>
            <a:off x="3423576" y="770409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TRL 6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EDACBFF4-1610-B341-14C3-0D48A64CBD20}"/>
              </a:ext>
            </a:extLst>
          </p:cNvPr>
          <p:cNvSpPr txBox="1"/>
          <p:nvPr/>
        </p:nvSpPr>
        <p:spPr>
          <a:xfrm>
            <a:off x="6336090" y="770409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TRL 9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338EEF2A-22AA-9C5D-526D-FEA846D6827A}"/>
              </a:ext>
            </a:extLst>
          </p:cNvPr>
          <p:cNvSpPr txBox="1"/>
          <p:nvPr/>
        </p:nvSpPr>
        <p:spPr>
          <a:xfrm>
            <a:off x="6364672" y="1881285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dirty="0">
                <a:latin typeface="+mj-lt"/>
              </a:rPr>
              <a:t>Product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D3C13F7-568B-1155-2A4F-2F8CCC9E6643}"/>
              </a:ext>
            </a:extLst>
          </p:cNvPr>
          <p:cNvSpPr txBox="1"/>
          <p:nvPr/>
        </p:nvSpPr>
        <p:spPr>
          <a:xfrm>
            <a:off x="6378960" y="2495583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2028</a:t>
            </a:r>
          </a:p>
        </p:txBody>
      </p:sp>
      <p:cxnSp>
        <p:nvCxnSpPr>
          <p:cNvPr id="34" name="Connettore 1 33">
            <a:extLst>
              <a:ext uri="{FF2B5EF4-FFF2-40B4-BE49-F238E27FC236}">
                <a16:creationId xmlns:a16="http://schemas.microsoft.com/office/drawing/2014/main" id="{038E60B3-0077-F5C6-5C19-EEA9473D9B52}"/>
              </a:ext>
            </a:extLst>
          </p:cNvPr>
          <p:cNvCxnSpPr>
            <a:cxnSpLocks/>
          </p:cNvCxnSpPr>
          <p:nvPr/>
        </p:nvCxnSpPr>
        <p:spPr>
          <a:xfrm>
            <a:off x="6621852" y="2432774"/>
            <a:ext cx="26935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7AE1A559-2B9D-9689-CA4A-13CFC89EA89A}"/>
              </a:ext>
            </a:extLst>
          </p:cNvPr>
          <p:cNvSpPr txBox="1"/>
          <p:nvPr/>
        </p:nvSpPr>
        <p:spPr>
          <a:xfrm>
            <a:off x="9259615" y="1881285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dirty="0">
                <a:latin typeface="+mj-lt"/>
              </a:rPr>
              <a:t>Market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A771E8A1-CAB9-2D96-5F1A-71C874F212DC}"/>
              </a:ext>
            </a:extLst>
          </p:cNvPr>
          <p:cNvSpPr txBox="1"/>
          <p:nvPr/>
        </p:nvSpPr>
        <p:spPr>
          <a:xfrm>
            <a:off x="9288187" y="2495583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2029</a:t>
            </a:r>
          </a:p>
        </p:txBody>
      </p: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80EA883C-538D-AF1F-CAB5-D1583A203078}"/>
              </a:ext>
            </a:extLst>
          </p:cNvPr>
          <p:cNvCxnSpPr>
            <a:cxnSpLocks/>
          </p:cNvCxnSpPr>
          <p:nvPr/>
        </p:nvCxnSpPr>
        <p:spPr>
          <a:xfrm>
            <a:off x="9731104" y="2432774"/>
            <a:ext cx="215609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ccia curva 40">
            <a:extLst>
              <a:ext uri="{FF2B5EF4-FFF2-40B4-BE49-F238E27FC236}">
                <a16:creationId xmlns:a16="http://schemas.microsoft.com/office/drawing/2014/main" id="{9FF9D76D-2533-9B3A-A4F0-1EF5B614D0BB}"/>
              </a:ext>
            </a:extLst>
          </p:cNvPr>
          <p:cNvSpPr/>
          <p:nvPr/>
        </p:nvSpPr>
        <p:spPr>
          <a:xfrm>
            <a:off x="1457325" y="3043083"/>
            <a:ext cx="2243138" cy="98599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04078755-64EC-E8B7-08FC-1306F5FA1A97}"/>
              </a:ext>
            </a:extLst>
          </p:cNvPr>
          <p:cNvSpPr txBox="1"/>
          <p:nvPr/>
        </p:nvSpPr>
        <p:spPr>
          <a:xfrm>
            <a:off x="829850" y="2543402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150.000 euro</a:t>
            </a:r>
          </a:p>
        </p:txBody>
      </p:sp>
      <p:sp>
        <p:nvSpPr>
          <p:cNvPr id="45" name="Freccia curva 44">
            <a:extLst>
              <a:ext uri="{FF2B5EF4-FFF2-40B4-BE49-F238E27FC236}">
                <a16:creationId xmlns:a16="http://schemas.microsoft.com/office/drawing/2014/main" id="{70CA3C18-83E9-D2B7-6D8D-CCFB9833BE3C}"/>
              </a:ext>
            </a:extLst>
          </p:cNvPr>
          <p:cNvSpPr/>
          <p:nvPr/>
        </p:nvSpPr>
        <p:spPr>
          <a:xfrm>
            <a:off x="4834352" y="1890501"/>
            <a:ext cx="1824546" cy="96297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697E9586-7CC1-1FF0-F1F4-FE581DBB2984}"/>
              </a:ext>
            </a:extLst>
          </p:cNvPr>
          <p:cNvSpPr txBox="1"/>
          <p:nvPr/>
        </p:nvSpPr>
        <p:spPr>
          <a:xfrm>
            <a:off x="5001171" y="1293519"/>
            <a:ext cx="3183751" cy="4331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215" b="1" i="1" dirty="0">
                <a:latin typeface="+mj-lt"/>
              </a:rPr>
              <a:t>2.850.000 euro</a:t>
            </a: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6BCDA1BA-A095-C565-2CB2-8FD022880710}"/>
              </a:ext>
            </a:extLst>
          </p:cNvPr>
          <p:cNvSpPr txBox="1"/>
          <p:nvPr/>
        </p:nvSpPr>
        <p:spPr>
          <a:xfrm>
            <a:off x="6789853" y="3706591"/>
            <a:ext cx="4939523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b="1" i="1" dirty="0">
                <a:solidFill>
                  <a:srgbClr val="FF0000"/>
                </a:solidFill>
                <a:latin typeface="+mj-lt"/>
              </a:rPr>
              <a:t>INVESTIMENTI</a:t>
            </a:r>
          </a:p>
          <a:p>
            <a:pPr algn="ctr"/>
            <a:r>
              <a:rPr lang="it-IT" sz="3600" b="1" i="1" dirty="0">
                <a:solidFill>
                  <a:srgbClr val="FF0000"/>
                </a:solidFill>
                <a:latin typeface="+mj-lt"/>
              </a:rPr>
              <a:t>TOTALI</a:t>
            </a:r>
          </a:p>
          <a:p>
            <a:pPr algn="ctr"/>
            <a:r>
              <a:rPr lang="it-IT" sz="3600" b="1" i="1" dirty="0">
                <a:solidFill>
                  <a:srgbClr val="FF0000"/>
                </a:solidFill>
                <a:latin typeface="+mj-lt"/>
              </a:rPr>
              <a:t>3.000.000 euro</a:t>
            </a:r>
          </a:p>
        </p:txBody>
      </p:sp>
    </p:spTree>
    <p:extLst>
      <p:ext uri="{BB962C8B-B14F-4D97-AF65-F5344CB8AC3E}">
        <p14:creationId xmlns:p14="http://schemas.microsoft.com/office/powerpoint/2010/main" val="3372527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765655BE-BE78-72B3-EE9C-A2C29C932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10178F7-E542-4C63-B415-D64EC9F29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83"/>
            <a:ext cx="12191998" cy="6862163"/>
          </a:xfrm>
          <a:prstGeom prst="rect">
            <a:avLst/>
          </a:prstGeom>
          <a:solidFill>
            <a:srgbClr val="1A3260"/>
          </a:solidFill>
        </p:spPr>
      </p:pic>
      <p:sp>
        <p:nvSpPr>
          <p:cNvPr id="9" name="Google Shape;63;p13">
            <a:extLst>
              <a:ext uri="{FF2B5EF4-FFF2-40B4-BE49-F238E27FC236}">
                <a16:creationId xmlns:a16="http://schemas.microsoft.com/office/drawing/2014/main" id="{E60F9EAD-4B91-86A0-7875-A94A90A613B6}"/>
              </a:ext>
            </a:extLst>
          </p:cNvPr>
          <p:cNvSpPr txBox="1">
            <a:spLocks/>
          </p:cNvSpPr>
          <p:nvPr/>
        </p:nvSpPr>
        <p:spPr>
          <a:xfrm>
            <a:off x="1689100" y="1111335"/>
            <a:ext cx="8813800" cy="3733799"/>
          </a:xfrm>
          <a:prstGeom prst="roundRect">
            <a:avLst>
              <a:gd name="adj" fmla="val 50000"/>
            </a:avLst>
          </a:prstGeom>
          <a:ln>
            <a:noFill/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tua energia è la mia energia, è Comunità Solare</a:t>
            </a:r>
          </a:p>
          <a:p>
            <a:pPr algn="ctr">
              <a:defRPr/>
            </a:pPr>
            <a:endParaRPr lang="it-IT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</a:t>
            </a:r>
          </a:p>
        </p:txBody>
      </p:sp>
      <p:pic>
        <p:nvPicPr>
          <p:cNvPr id="2" name="Picture 21">
            <a:extLst>
              <a:ext uri="{FF2B5EF4-FFF2-40B4-BE49-F238E27FC236}">
                <a16:creationId xmlns:a16="http://schemas.microsoft.com/office/drawing/2014/main" id="{3A412C4C-BCAA-3B63-1D26-D7170DFA1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556" y="4740896"/>
            <a:ext cx="3126897" cy="10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3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4688" y="-54530"/>
            <a:ext cx="12187311" cy="5759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80010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Non dimentichiamo che……. 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318591D-D48C-2663-C04D-1CB259551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833" y="991793"/>
            <a:ext cx="9406331" cy="4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42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4688" y="-54530"/>
            <a:ext cx="12187311" cy="5759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80010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1895 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2161E7C-1DBD-1EA9-A24B-716D9FDEF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016" y="954562"/>
            <a:ext cx="3619858" cy="469875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39E8D79-D23F-536C-E9BD-FD743FE138E5}"/>
              </a:ext>
            </a:extLst>
          </p:cNvPr>
          <p:cNvSpPr txBox="1"/>
          <p:nvPr/>
        </p:nvSpPr>
        <p:spPr>
          <a:xfrm>
            <a:off x="4365938" y="954562"/>
            <a:ext cx="783074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Quale sistema elettrico?</a:t>
            </a:r>
          </a:p>
          <a:p>
            <a:pPr algn="ctr"/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Edison - distribuzione della corrente continua </a:t>
            </a:r>
          </a:p>
          <a:p>
            <a:pPr algn="ctr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Una rete di piccole centrali DC sotto controllo diretto</a:t>
            </a:r>
          </a:p>
          <a:p>
            <a:pPr algn="ctr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il suo sistema poteva coprire solo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circa 1–2 km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con la necessità di costruire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molte centrali ravvicinate per pochi</a:t>
            </a:r>
          </a:p>
          <a:p>
            <a:pPr algn="ctr"/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Tesla – distribuzione della corrente alternata</a:t>
            </a:r>
          </a:p>
          <a:p>
            <a:pPr algn="ctr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Tesla propose un sistema AC più efficiente e trasmissibile, pensato su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grandi impianti e lunghe reti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1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4688" y="-54530"/>
            <a:ext cx="12187311" cy="5759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80010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2005 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2050" name="Picture 2" descr="Dov’è e come funziona la centrale termoelettrica più efficiente d’Italia">
            <a:extLst>
              <a:ext uri="{FF2B5EF4-FFF2-40B4-BE49-F238E27FC236}">
                <a16:creationId xmlns:a16="http://schemas.microsoft.com/office/drawing/2014/main" id="{559A6783-22C0-9E99-A56E-AB818ADC3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67" y="1216067"/>
            <a:ext cx="5153025" cy="289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pianti idroelettrici: importante la riqualificazione | Teampower Srl">
            <a:extLst>
              <a:ext uri="{FF2B5EF4-FFF2-40B4-BE49-F238E27FC236}">
                <a16:creationId xmlns:a16="http://schemas.microsoft.com/office/drawing/2014/main" id="{23689607-46C1-72F8-EC4B-6580C1E71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79" y="1237487"/>
            <a:ext cx="5480050" cy="286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AE9E98-6E9B-6E6B-887B-B9A3604E92B0}"/>
              </a:ext>
            </a:extLst>
          </p:cNvPr>
          <p:cNvSpPr txBox="1"/>
          <p:nvPr/>
        </p:nvSpPr>
        <p:spPr>
          <a:xfrm>
            <a:off x="1880316" y="4241855"/>
            <a:ext cx="9066726" cy="145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54" b="1" i="1" dirty="0"/>
              <a:t>Ha vinto Tesla </a:t>
            </a:r>
          </a:p>
          <a:p>
            <a:pPr algn="ctr"/>
            <a:r>
              <a:rPr lang="it-IT" sz="2954" b="1" i="1" dirty="0"/>
              <a:t>il sistema elettrico è stato centralizzato e l’energia è diventata accessibile a tutti</a:t>
            </a:r>
          </a:p>
        </p:txBody>
      </p:sp>
    </p:spTree>
    <p:extLst>
      <p:ext uri="{BB962C8B-B14F-4D97-AF65-F5344CB8AC3E}">
        <p14:creationId xmlns:p14="http://schemas.microsoft.com/office/powerpoint/2010/main" val="193339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Sistema elettrico prima del 2009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0BB3CBB-941F-714E-D40C-EC367AD34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3557" y="1106027"/>
            <a:ext cx="10021258" cy="464594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6D9590B-FC03-6A75-0520-1A3400A810D4}"/>
              </a:ext>
            </a:extLst>
          </p:cNvPr>
          <p:cNvSpPr txBox="1"/>
          <p:nvPr/>
        </p:nvSpPr>
        <p:spPr>
          <a:xfrm>
            <a:off x="9442230" y="891624"/>
            <a:ext cx="2581732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15" b="1" dirty="0"/>
              <a:t>POWER PLANTS</a:t>
            </a:r>
          </a:p>
        </p:txBody>
      </p:sp>
      <p:sp>
        <p:nvSpPr>
          <p:cNvPr id="14" name="Freccia giù 13">
            <a:extLst>
              <a:ext uri="{FF2B5EF4-FFF2-40B4-BE49-F238E27FC236}">
                <a16:creationId xmlns:a16="http://schemas.microsoft.com/office/drawing/2014/main" id="{5EF92A35-CF0B-1BB3-ED16-AC447AA7502A}"/>
              </a:ext>
            </a:extLst>
          </p:cNvPr>
          <p:cNvSpPr/>
          <p:nvPr/>
        </p:nvSpPr>
        <p:spPr>
          <a:xfrm>
            <a:off x="10475021" y="1560523"/>
            <a:ext cx="548279" cy="3433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C86EBE3-7809-C35E-36AD-EB45E35DF50E}"/>
              </a:ext>
            </a:extLst>
          </p:cNvPr>
          <p:cNvSpPr txBox="1"/>
          <p:nvPr/>
        </p:nvSpPr>
        <p:spPr>
          <a:xfrm>
            <a:off x="9739605" y="5205378"/>
            <a:ext cx="2093843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15" b="1" dirty="0"/>
              <a:t>CONSUMERS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8537A95-B6C2-B3AC-13E7-D915A2D0C069}"/>
              </a:ext>
            </a:extLst>
          </p:cNvPr>
          <p:cNvSpPr txBox="1"/>
          <p:nvPr/>
        </p:nvSpPr>
        <p:spPr>
          <a:xfrm>
            <a:off x="9818791" y="2698204"/>
            <a:ext cx="1708225" cy="77405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sz="2215" b="1" dirty="0"/>
              <a:t>CAPACITY</a:t>
            </a:r>
            <a:br>
              <a:rPr lang="it-IT" sz="2215" b="1" dirty="0"/>
            </a:br>
            <a:r>
              <a:rPr lang="it-IT" sz="2215" b="1" dirty="0"/>
              <a:t>MARKET</a:t>
            </a:r>
          </a:p>
        </p:txBody>
      </p:sp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9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Sistema elettrico dopo il 2009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D609FFF-C4AF-A7E9-13A1-70AB897ABA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09" y="824682"/>
            <a:ext cx="10119066" cy="462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0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Comunità Solari - 2010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870821-D1D5-8877-5FA6-15C056C18166}"/>
              </a:ext>
            </a:extLst>
          </p:cNvPr>
          <p:cNvSpPr txBox="1"/>
          <p:nvPr/>
        </p:nvSpPr>
        <p:spPr>
          <a:xfrm>
            <a:off x="7289664" y="2278815"/>
            <a:ext cx="4859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 hangingPunct="0"/>
            <a:r>
              <a:rPr lang="it-IT" sz="3200" b="1" dirty="0">
                <a:solidFill>
                  <a:srgbClr val="F48A35"/>
                </a:solidFill>
                <a:latin typeface="Nunito ExtraBold" pitchFamily="2" charset="77"/>
                <a:ea typeface="+mj-ea"/>
                <a:cs typeface="+mj-cs"/>
                <a:sym typeface="Calibri"/>
              </a:rPr>
              <a:t>430.000 </a:t>
            </a:r>
            <a:r>
              <a:rPr lang="it-IT" sz="3200" b="1" dirty="0" err="1">
                <a:solidFill>
                  <a:srgbClr val="F48A35"/>
                </a:solidFill>
                <a:latin typeface="Nunito ExtraBold" pitchFamily="2" charset="77"/>
                <a:ea typeface="+mj-ea"/>
                <a:cs typeface="+mj-cs"/>
                <a:sym typeface="Calibri"/>
              </a:rPr>
              <a:t>Comunita’</a:t>
            </a:r>
            <a:r>
              <a:rPr lang="it-IT" sz="3200" b="1" dirty="0">
                <a:solidFill>
                  <a:srgbClr val="F48A35"/>
                </a:solidFill>
                <a:latin typeface="Nunito ExtraBold" pitchFamily="2" charset="77"/>
                <a:ea typeface="+mj-ea"/>
                <a:cs typeface="+mj-cs"/>
                <a:sym typeface="Calibri"/>
              </a:rPr>
              <a:t> Energetiche Di Fatto In Cui Si Condivide La Vera Energia Verde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38C780-2BF6-854E-823F-8DAF765CB9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019" b="22259"/>
          <a:stretch/>
        </p:blipFill>
        <p:spPr>
          <a:xfrm>
            <a:off x="566826" y="1460139"/>
            <a:ext cx="6452160" cy="323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16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Comunità Solari - 2010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B15BD49-4212-FEB3-E88C-096FF7507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875" y="825213"/>
            <a:ext cx="11363849" cy="490088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1F7523-8CD8-5EFC-F6CE-28BAD8FEE02F}"/>
              </a:ext>
            </a:extLst>
          </p:cNvPr>
          <p:cNvSpPr txBox="1"/>
          <p:nvPr/>
        </p:nvSpPr>
        <p:spPr>
          <a:xfrm>
            <a:off x="1008788" y="1370814"/>
            <a:ext cx="1212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/>
              <a:t>30%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C5AA59B-E66D-B929-C815-236885D1C214}"/>
              </a:ext>
            </a:extLst>
          </p:cNvPr>
          <p:cNvSpPr txBox="1"/>
          <p:nvPr/>
        </p:nvSpPr>
        <p:spPr>
          <a:xfrm>
            <a:off x="10225234" y="1370815"/>
            <a:ext cx="1212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/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3270084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12192000" cy="5704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69" dirty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12191999" cy="661720"/>
          </a:xfrm>
          <a:prstGeom prst="rect">
            <a:avLst/>
          </a:prstGeom>
          <a:ln>
            <a:solidFill>
              <a:srgbClr val="1A3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15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17449D-68DC-4B32-8928-80283FE5C62F}"/>
              </a:ext>
            </a:extLst>
          </p:cNvPr>
          <p:cNvSpPr txBox="1"/>
          <p:nvPr/>
        </p:nvSpPr>
        <p:spPr>
          <a:xfrm>
            <a:off x="748697" y="137735"/>
            <a:ext cx="1080220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46"/>
              </a:lnSpc>
            </a:pPr>
            <a:r>
              <a:rPr lang="it-IT" sz="3692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Solar Info Community - 2021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52EED8-7E18-42A9-B98C-BEB7900EB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911" y="5704703"/>
            <a:ext cx="1459225" cy="1030192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677753D5-164C-36B6-917F-B97B39AB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35" y="6030729"/>
            <a:ext cx="1818564" cy="62350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667B697-308C-D8DA-8F0B-87A3BB5FA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382" y="661721"/>
            <a:ext cx="10522204" cy="388223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AB31F7-8366-5C2F-AB51-B29A27AF957C}"/>
              </a:ext>
            </a:extLst>
          </p:cNvPr>
          <p:cNvSpPr txBox="1"/>
          <p:nvPr/>
        </p:nvSpPr>
        <p:spPr>
          <a:xfrm>
            <a:off x="475509" y="4487475"/>
            <a:ext cx="115117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SIC è una VPP che aggrega e gestisce più DER attraverso una piattaforma digitale, denominata Comunità Solare, operando come un'unica centrale elettrica per bilanciare domanda e offerta nel Mercato dei Bilanciamento</a:t>
            </a:r>
          </a:p>
        </p:txBody>
      </p:sp>
    </p:spTree>
    <p:extLst>
      <p:ext uri="{BB962C8B-B14F-4D97-AF65-F5344CB8AC3E}">
        <p14:creationId xmlns:p14="http://schemas.microsoft.com/office/powerpoint/2010/main" val="296948948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i">
  <a:themeElements>
    <a:clrScheme name="Dividend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i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i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16351</TotalTime>
  <Words>713</Words>
  <Application>Microsoft Macintosh PowerPoint</Application>
  <PresentationFormat>Widescreen</PresentationFormat>
  <Paragraphs>124</Paragraphs>
  <Slides>19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Arial</vt:lpstr>
      <vt:lpstr>Calibri</vt:lpstr>
      <vt:lpstr>Candara</vt:lpstr>
      <vt:lpstr>Century Gothic</vt:lpstr>
      <vt:lpstr>Gill Sans MT</vt:lpstr>
      <vt:lpstr>Nunito ExtraBold</vt:lpstr>
      <vt:lpstr>Wingdings 2</vt:lpstr>
      <vt:lpstr>Dividendi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Giacon</dc:creator>
  <cp:lastModifiedBy>LEONARDO SETTI SETTI</cp:lastModifiedBy>
  <cp:revision>96</cp:revision>
  <dcterms:created xsi:type="dcterms:W3CDTF">2023-10-27T14:39:04Z</dcterms:created>
  <dcterms:modified xsi:type="dcterms:W3CDTF">2025-05-24T08:28:42Z</dcterms:modified>
</cp:coreProperties>
</file>